
<file path=[Content_Types].xml><?xml version="1.0" encoding="utf-8"?>
<Types xmlns="http://schemas.openxmlformats.org/package/2006/content-types">
  <Default Extension="emf" ContentType="image/x-emf"/>
  <Default Extension="jpeg" ContentType="image/jpeg"/>
  <Default Extension="jpg" ContentType="image/pn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media/image8.jpg" ContentType="image/jpeg"/>
  <Override PartName="/ppt/media/image11.jpg" ContentType="image/jpeg"/>
  <Override PartName="/ppt/media/image13.jpg" ContentType="image/jpeg"/>
  <Override PartName="/ppt/media/image14.jpg" ContentType="image/jpeg"/>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media/image74.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77" r:id="rId3"/>
    <p:sldId id="257" r:id="rId4"/>
    <p:sldId id="259" r:id="rId5"/>
    <p:sldId id="258" r:id="rId6"/>
    <p:sldId id="260" r:id="rId7"/>
    <p:sldId id="261" r:id="rId8"/>
    <p:sldId id="273" r:id="rId9"/>
    <p:sldId id="274" r:id="rId10"/>
    <p:sldId id="275" r:id="rId11"/>
    <p:sldId id="272" r:id="rId12"/>
    <p:sldId id="292" r:id="rId13"/>
    <p:sldId id="294" r:id="rId14"/>
    <p:sldId id="266" r:id="rId15"/>
    <p:sldId id="279" r:id="rId16"/>
    <p:sldId id="262" r:id="rId17"/>
    <p:sldId id="280" r:id="rId18"/>
    <p:sldId id="293" r:id="rId19"/>
    <p:sldId id="281" r:id="rId20"/>
    <p:sldId id="282" r:id="rId21"/>
    <p:sldId id="267" r:id="rId22"/>
    <p:sldId id="284" r:id="rId23"/>
    <p:sldId id="290" r:id="rId24"/>
    <p:sldId id="263" r:id="rId25"/>
    <p:sldId id="285" r:id="rId26"/>
    <p:sldId id="270" r:id="rId27"/>
    <p:sldId id="287" r:id="rId28"/>
    <p:sldId id="271" r:id="rId29"/>
    <p:sldId id="288" r:id="rId30"/>
    <p:sldId id="289" r:id="rId31"/>
    <p:sldId id="291" r:id="rId32"/>
  </p:sldIdLst>
  <p:sldSz cx="12192000" cy="6858000"/>
  <p:notesSz cx="6810375" cy="9942513"/>
  <p:defaultTextStyle>
    <a:defPPr>
      <a:defRPr lang="es-MX"/>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323">
          <p15:clr>
            <a:srgbClr val="A4A3A4"/>
          </p15:clr>
        </p15:guide>
        <p15:guide id="2" pos="4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497D"/>
    <a:srgbClr val="F7F7F7"/>
    <a:srgbClr val="5B9BD5"/>
    <a:srgbClr val="0075C8"/>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50" autoAdjust="0"/>
    <p:restoredTop sz="94660"/>
  </p:normalViewPr>
  <p:slideViewPr>
    <p:cSldViewPr snapToGrid="0">
      <p:cViewPr varScale="1">
        <p:scale>
          <a:sx n="69" d="100"/>
          <a:sy n="69" d="100"/>
        </p:scale>
        <p:origin x="522" y="60"/>
      </p:cViewPr>
      <p:guideLst>
        <p:guide orient="horz" pos="323"/>
        <p:guide pos="4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E:\el%20excel%20de%20bety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E:\CIRUGIAS%202021%20(4).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E:\ff\CIRUGIAS%202021%20CORREGIDO.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Usuario\Downloads\Libro1.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Usuario\Downloads\Libro1.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Enrique\Documents\el%20excel%20de%20bety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uario\Desktop\el%20excel%20de%20bety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suario\Desktop\el%20excel%20de%20bety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Enrique\Documents\el%20excel%20de%20bety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mensual!$B$1</c:f>
              <c:strCache>
                <c:ptCount val="1"/>
                <c:pt idx="0">
                  <c:v>Consulta por mes</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chemeClr val="tx1">
                        <a:lumMod val="50000"/>
                        <a:lumOff val="50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mensual!$A$2:$A$13</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mensual!$B$2:$B$13</c:f>
              <c:numCache>
                <c:formatCode>General</c:formatCode>
                <c:ptCount val="12"/>
                <c:pt idx="0">
                  <c:v>219</c:v>
                </c:pt>
                <c:pt idx="1">
                  <c:v>442</c:v>
                </c:pt>
                <c:pt idx="2">
                  <c:v>685</c:v>
                </c:pt>
                <c:pt idx="3">
                  <c:v>657</c:v>
                </c:pt>
                <c:pt idx="4">
                  <c:v>1054</c:v>
                </c:pt>
                <c:pt idx="5">
                  <c:v>1192</c:v>
                </c:pt>
                <c:pt idx="6">
                  <c:v>584</c:v>
                </c:pt>
                <c:pt idx="7">
                  <c:v>898</c:v>
                </c:pt>
                <c:pt idx="8">
                  <c:v>900</c:v>
                </c:pt>
                <c:pt idx="9">
                  <c:v>787</c:v>
                </c:pt>
                <c:pt idx="10">
                  <c:v>851</c:v>
                </c:pt>
                <c:pt idx="11">
                  <c:v>359</c:v>
                </c:pt>
              </c:numCache>
            </c:numRef>
          </c:val>
          <c:extLst>
            <c:ext xmlns:c16="http://schemas.microsoft.com/office/drawing/2014/chart" uri="{C3380CC4-5D6E-409C-BE32-E72D297353CC}">
              <c16:uniqueId val="{00000000-C035-4125-8A6E-8A034E4FC927}"/>
            </c:ext>
          </c:extLst>
        </c:ser>
        <c:ser>
          <c:idx val="1"/>
          <c:order val="1"/>
          <c:tx>
            <c:strRef>
              <c:f>mensual!$C$1</c:f>
              <c:strCache>
                <c:ptCount val="1"/>
                <c:pt idx="0">
                  <c:v>Presencial</c:v>
                </c:pt>
              </c:strCache>
            </c:strRef>
          </c:tx>
          <c:spPr>
            <a:solidFill>
              <a:srgbClr val="F5497D"/>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chemeClr val="tx1">
                        <a:lumMod val="50000"/>
                        <a:lumOff val="50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mensual!$A$2:$A$13</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mensual!$C$2:$C$13</c:f>
              <c:numCache>
                <c:formatCode>General</c:formatCode>
                <c:ptCount val="12"/>
                <c:pt idx="0">
                  <c:v>0</c:v>
                </c:pt>
                <c:pt idx="1">
                  <c:v>22</c:v>
                </c:pt>
                <c:pt idx="2">
                  <c:v>277</c:v>
                </c:pt>
                <c:pt idx="3">
                  <c:v>340</c:v>
                </c:pt>
                <c:pt idx="4">
                  <c:v>737</c:v>
                </c:pt>
                <c:pt idx="5">
                  <c:v>696</c:v>
                </c:pt>
                <c:pt idx="6">
                  <c:v>488</c:v>
                </c:pt>
                <c:pt idx="7">
                  <c:v>543</c:v>
                </c:pt>
                <c:pt idx="8">
                  <c:v>553</c:v>
                </c:pt>
                <c:pt idx="9">
                  <c:v>550</c:v>
                </c:pt>
                <c:pt idx="10">
                  <c:v>592</c:v>
                </c:pt>
                <c:pt idx="11">
                  <c:v>227</c:v>
                </c:pt>
              </c:numCache>
            </c:numRef>
          </c:val>
          <c:extLst>
            <c:ext xmlns:c16="http://schemas.microsoft.com/office/drawing/2014/chart" uri="{C3380CC4-5D6E-409C-BE32-E72D297353CC}">
              <c16:uniqueId val="{00000001-C035-4125-8A6E-8A034E4FC927}"/>
            </c:ext>
          </c:extLst>
        </c:ser>
        <c:ser>
          <c:idx val="2"/>
          <c:order val="2"/>
          <c:tx>
            <c:strRef>
              <c:f>mensual!$D$1</c:f>
              <c:strCache>
                <c:ptCount val="1"/>
                <c:pt idx="0">
                  <c:v>Telemedicina</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chemeClr val="tx1">
                        <a:lumMod val="50000"/>
                        <a:lumOff val="50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mensual!$A$2:$A$13</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mensual!$D$2:$D$13</c:f>
              <c:numCache>
                <c:formatCode>General</c:formatCode>
                <c:ptCount val="12"/>
                <c:pt idx="0">
                  <c:v>219</c:v>
                </c:pt>
                <c:pt idx="1">
                  <c:v>419</c:v>
                </c:pt>
                <c:pt idx="2">
                  <c:v>408</c:v>
                </c:pt>
                <c:pt idx="3">
                  <c:v>317</c:v>
                </c:pt>
                <c:pt idx="4">
                  <c:v>317</c:v>
                </c:pt>
                <c:pt idx="5">
                  <c:v>496</c:v>
                </c:pt>
                <c:pt idx="6">
                  <c:v>96</c:v>
                </c:pt>
                <c:pt idx="7">
                  <c:v>355</c:v>
                </c:pt>
                <c:pt idx="8">
                  <c:v>347</c:v>
                </c:pt>
                <c:pt idx="9">
                  <c:v>237</c:v>
                </c:pt>
                <c:pt idx="10">
                  <c:v>259</c:v>
                </c:pt>
                <c:pt idx="11">
                  <c:v>132</c:v>
                </c:pt>
              </c:numCache>
            </c:numRef>
          </c:val>
          <c:extLst>
            <c:ext xmlns:c16="http://schemas.microsoft.com/office/drawing/2014/chart" uri="{C3380CC4-5D6E-409C-BE32-E72D297353CC}">
              <c16:uniqueId val="{00000002-C035-4125-8A6E-8A034E4FC927}"/>
            </c:ext>
          </c:extLst>
        </c:ser>
        <c:dLbls>
          <c:dLblPos val="outEnd"/>
          <c:showLegendKey val="0"/>
          <c:showVal val="1"/>
          <c:showCatName val="0"/>
          <c:showSerName val="0"/>
          <c:showPercent val="0"/>
          <c:showBubbleSize val="0"/>
        </c:dLbls>
        <c:gapWidth val="444"/>
        <c:overlap val="-90"/>
        <c:axId val="594970304"/>
        <c:axId val="594971552"/>
      </c:barChart>
      <c:catAx>
        <c:axId val="5949703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all" spc="120" normalizeH="0" baseline="0">
                <a:solidFill>
                  <a:schemeClr val="tx1">
                    <a:lumMod val="65000"/>
                    <a:lumOff val="35000"/>
                  </a:schemeClr>
                </a:solidFill>
                <a:latin typeface="+mn-lt"/>
                <a:ea typeface="+mn-ea"/>
                <a:cs typeface="+mn-cs"/>
              </a:defRPr>
            </a:pPr>
            <a:endParaRPr lang="es-MX"/>
          </a:p>
        </c:txPr>
        <c:crossAx val="594971552"/>
        <c:crosses val="autoZero"/>
        <c:auto val="1"/>
        <c:lblAlgn val="ctr"/>
        <c:lblOffset val="100"/>
        <c:noMultiLvlLbl val="0"/>
      </c:catAx>
      <c:valAx>
        <c:axId val="594971552"/>
        <c:scaling>
          <c:orientation val="minMax"/>
        </c:scaling>
        <c:delete val="1"/>
        <c:axPos val="l"/>
        <c:numFmt formatCode="General" sourceLinked="1"/>
        <c:majorTickMark val="none"/>
        <c:minorTickMark val="none"/>
        <c:tickLblPos val="nextTo"/>
        <c:crossAx val="5949703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0.42065033862884083"/>
          <c:y val="0.14206390663604079"/>
          <c:w val="0.53915227537097798"/>
          <c:h val="0.76908096963789374"/>
        </c:manualLayout>
      </c:layout>
      <c:barChart>
        <c:barDir val="bar"/>
        <c:grouping val="clustered"/>
        <c:varyColors val="0"/>
        <c:ser>
          <c:idx val="0"/>
          <c:order val="0"/>
          <c:tx>
            <c:strRef>
              <c:f>Hoja1!$F$2</c:f>
              <c:strCache>
                <c:ptCount val="1"/>
                <c:pt idx="0">
                  <c:v>Por Cirujano</c:v>
                </c:pt>
              </c:strCache>
            </c:strRef>
          </c:tx>
          <c:spPr>
            <a:solidFill>
              <a:schemeClr val="accent1"/>
            </a:solidFill>
            <a:ln>
              <a:noFill/>
            </a:ln>
            <a:effectLst/>
          </c:spPr>
          <c:invertIfNegative val="0"/>
          <c:dPt>
            <c:idx val="5"/>
            <c:invertIfNegative val="0"/>
            <c:bubble3D val="0"/>
            <c:spPr>
              <a:solidFill>
                <a:srgbClr val="F5497D"/>
              </a:solidFill>
              <a:ln>
                <a:noFill/>
              </a:ln>
              <a:effectLst/>
            </c:spPr>
            <c:extLst>
              <c:ext xmlns:c16="http://schemas.microsoft.com/office/drawing/2014/chart" uri="{C3380CC4-5D6E-409C-BE32-E72D297353CC}">
                <c16:uniqueId val="{00000003-26C0-40CC-891B-50E6F3A59CC3}"/>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Hoja1!$E$3:$E$8</c:f>
              <c:strCache>
                <c:ptCount val="6"/>
                <c:pt idx="0">
                  <c:v>Dr. Adiel Asch Ravinovich</c:v>
                </c:pt>
                <c:pt idx="1">
                  <c:v>Dr. Carlos Pérez Sánchez</c:v>
                </c:pt>
                <c:pt idx="2">
                  <c:v>Dr. Silverio Tovar Zamudio</c:v>
                </c:pt>
                <c:pt idx="3">
                  <c:v>Dr. José Maya Behar</c:v>
                </c:pt>
                <c:pt idx="4">
                  <c:v>Dr. Rodrigo Morales De la Cerda</c:v>
                </c:pt>
                <c:pt idx="5">
                  <c:v>Dr. Raymundo Ramírez Lugo</c:v>
                </c:pt>
              </c:strCache>
            </c:strRef>
          </c:cat>
          <c:val>
            <c:numRef>
              <c:f>Hoja1!$F$3:$F$8</c:f>
              <c:numCache>
                <c:formatCode>General</c:formatCode>
                <c:ptCount val="6"/>
                <c:pt idx="0">
                  <c:v>1</c:v>
                </c:pt>
                <c:pt idx="1">
                  <c:v>3</c:v>
                </c:pt>
                <c:pt idx="2">
                  <c:v>17</c:v>
                </c:pt>
                <c:pt idx="3">
                  <c:v>19</c:v>
                </c:pt>
                <c:pt idx="4">
                  <c:v>23</c:v>
                </c:pt>
                <c:pt idx="5">
                  <c:v>30</c:v>
                </c:pt>
              </c:numCache>
            </c:numRef>
          </c:val>
          <c:extLst>
            <c:ext xmlns:c16="http://schemas.microsoft.com/office/drawing/2014/chart" uri="{C3380CC4-5D6E-409C-BE32-E72D297353CC}">
              <c16:uniqueId val="{00000000-26C0-40CC-891B-50E6F3A59CC3}"/>
            </c:ext>
          </c:extLst>
        </c:ser>
        <c:dLbls>
          <c:dLblPos val="outEnd"/>
          <c:showLegendKey val="0"/>
          <c:showVal val="1"/>
          <c:showCatName val="0"/>
          <c:showSerName val="0"/>
          <c:showPercent val="0"/>
          <c:showBubbleSize val="0"/>
        </c:dLbls>
        <c:gapWidth val="182"/>
        <c:axId val="435450296"/>
        <c:axId val="435450624"/>
      </c:barChart>
      <c:catAx>
        <c:axId val="435450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35450624"/>
        <c:crosses val="autoZero"/>
        <c:auto val="1"/>
        <c:lblAlgn val="ctr"/>
        <c:lblOffset val="100"/>
        <c:noMultiLvlLbl val="0"/>
      </c:catAx>
      <c:valAx>
        <c:axId val="4354506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435450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barChart>
        <c:barDir val="bar"/>
        <c:grouping val="clustered"/>
        <c:varyColors val="0"/>
        <c:ser>
          <c:idx val="0"/>
          <c:order val="0"/>
          <c:tx>
            <c:strRef>
              <c:f>Hoja1!$F$11</c:f>
              <c:strCache>
                <c:ptCount val="1"/>
                <c:pt idx="0">
                  <c:v>Anestesiólogo</c:v>
                </c:pt>
              </c:strCache>
            </c:strRef>
          </c:tx>
          <c:spPr>
            <a:solidFill>
              <a:schemeClr val="accent1"/>
            </a:solidFill>
            <a:ln>
              <a:noFill/>
            </a:ln>
            <a:effectLst/>
          </c:spPr>
          <c:invertIfNegative val="0"/>
          <c:dPt>
            <c:idx val="5"/>
            <c:invertIfNegative val="0"/>
            <c:bubble3D val="0"/>
            <c:spPr>
              <a:solidFill>
                <a:srgbClr val="F5497D"/>
              </a:solidFill>
              <a:ln>
                <a:noFill/>
              </a:ln>
              <a:effectLst/>
            </c:spPr>
            <c:extLst>
              <c:ext xmlns:c16="http://schemas.microsoft.com/office/drawing/2014/chart" uri="{C3380CC4-5D6E-409C-BE32-E72D297353CC}">
                <c16:uniqueId val="{00000001-9BE2-477B-9509-E983BBD14139}"/>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Hoja1!$E$12:$E$17</c:f>
              <c:strCache>
                <c:ptCount val="6"/>
                <c:pt idx="0">
                  <c:v>Dr. Victor Martínez</c:v>
                </c:pt>
                <c:pt idx="1">
                  <c:v>Dr. Olaf García</c:v>
                </c:pt>
                <c:pt idx="2">
                  <c:v>Hospital General</c:v>
                </c:pt>
                <c:pt idx="3">
                  <c:v>Dra. Rubí Flores</c:v>
                </c:pt>
                <c:pt idx="4">
                  <c:v>Dra. Josefina Colín</c:v>
                </c:pt>
                <c:pt idx="5">
                  <c:v>Dra. Mariana Arceo Tovar</c:v>
                </c:pt>
              </c:strCache>
            </c:strRef>
          </c:cat>
          <c:val>
            <c:numRef>
              <c:f>Hoja1!$F$12:$F$17</c:f>
              <c:numCache>
                <c:formatCode>General</c:formatCode>
                <c:ptCount val="6"/>
                <c:pt idx="0">
                  <c:v>3</c:v>
                </c:pt>
                <c:pt idx="1">
                  <c:v>4</c:v>
                </c:pt>
                <c:pt idx="2">
                  <c:v>5</c:v>
                </c:pt>
                <c:pt idx="3">
                  <c:v>13</c:v>
                </c:pt>
                <c:pt idx="4">
                  <c:v>26</c:v>
                </c:pt>
                <c:pt idx="5">
                  <c:v>42</c:v>
                </c:pt>
              </c:numCache>
            </c:numRef>
          </c:val>
          <c:extLst>
            <c:ext xmlns:c16="http://schemas.microsoft.com/office/drawing/2014/chart" uri="{C3380CC4-5D6E-409C-BE32-E72D297353CC}">
              <c16:uniqueId val="{00000000-9BE2-477B-9509-E983BBD14139}"/>
            </c:ext>
          </c:extLst>
        </c:ser>
        <c:dLbls>
          <c:dLblPos val="outEnd"/>
          <c:showLegendKey val="0"/>
          <c:showVal val="1"/>
          <c:showCatName val="0"/>
          <c:showSerName val="0"/>
          <c:showPercent val="0"/>
          <c:showBubbleSize val="0"/>
        </c:dLbls>
        <c:gapWidth val="182"/>
        <c:axId val="435813216"/>
        <c:axId val="552650184"/>
      </c:barChart>
      <c:catAx>
        <c:axId val="4358132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52650184"/>
        <c:crosses val="autoZero"/>
        <c:auto val="1"/>
        <c:lblAlgn val="ctr"/>
        <c:lblOffset val="100"/>
        <c:noMultiLvlLbl val="0"/>
      </c:catAx>
      <c:valAx>
        <c:axId val="5526501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435813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sz="1600" dirty="0"/>
              <a:t>Karate</a:t>
            </a:r>
          </a:p>
          <a:p>
            <a:pPr>
              <a:defRPr/>
            </a:pPr>
            <a:r>
              <a:rPr lang="es-MX" sz="1600" dirty="0"/>
              <a:t>Asistencia por mes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Hoja1!$A$2:$G$2</c:f>
              <c:strCache>
                <c:ptCount val="7"/>
                <c:pt idx="0">
                  <c:v>MAYO</c:v>
                </c:pt>
                <c:pt idx="1">
                  <c:v>JUNIO</c:v>
                </c:pt>
                <c:pt idx="2">
                  <c:v>JULIO</c:v>
                </c:pt>
                <c:pt idx="3">
                  <c:v>AGOSTO</c:v>
                </c:pt>
                <c:pt idx="4">
                  <c:v>SEPTIEMBRE</c:v>
                </c:pt>
                <c:pt idx="5">
                  <c:v>OCTUBRE</c:v>
                </c:pt>
                <c:pt idx="6">
                  <c:v>NOVIEMBRE</c:v>
                </c:pt>
              </c:strCache>
            </c:strRef>
          </c:cat>
          <c:val>
            <c:numRef>
              <c:f>Hoja1!$A$3:$G$3</c:f>
            </c:numRef>
          </c:val>
          <c:extLst>
            <c:ext xmlns:c16="http://schemas.microsoft.com/office/drawing/2014/chart" uri="{C3380CC4-5D6E-409C-BE32-E72D297353CC}">
              <c16:uniqueId val="{00000000-DF71-4915-A9B1-66AC2B021C2F}"/>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Hoja1!$A$2:$G$2</c:f>
              <c:strCache>
                <c:ptCount val="7"/>
                <c:pt idx="0">
                  <c:v>MAYO</c:v>
                </c:pt>
                <c:pt idx="1">
                  <c:v>JUNIO</c:v>
                </c:pt>
                <c:pt idx="2">
                  <c:v>JULIO</c:v>
                </c:pt>
                <c:pt idx="3">
                  <c:v>AGOSTO</c:v>
                </c:pt>
                <c:pt idx="4">
                  <c:v>SEPTIEMBRE</c:v>
                </c:pt>
                <c:pt idx="5">
                  <c:v>OCTUBRE</c:v>
                </c:pt>
                <c:pt idx="6">
                  <c:v>NOVIEMBRE</c:v>
                </c:pt>
              </c:strCache>
            </c:strRef>
          </c:cat>
          <c:val>
            <c:numRef>
              <c:f>Hoja1!$A$4:$G$4</c:f>
            </c:numRef>
          </c:val>
          <c:extLst>
            <c:ext xmlns:c16="http://schemas.microsoft.com/office/drawing/2014/chart" uri="{C3380CC4-5D6E-409C-BE32-E72D297353CC}">
              <c16:uniqueId val="{00000001-DF71-4915-A9B1-66AC2B021C2F}"/>
            </c:ext>
          </c:extLst>
        </c:ser>
        <c:ser>
          <c:idx val="2"/>
          <c:order val="2"/>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Hoja1!$A$2:$G$2</c:f>
              <c:strCache>
                <c:ptCount val="7"/>
                <c:pt idx="0">
                  <c:v>MAYO</c:v>
                </c:pt>
                <c:pt idx="1">
                  <c:v>JUNIO</c:v>
                </c:pt>
                <c:pt idx="2">
                  <c:v>JULIO</c:v>
                </c:pt>
                <c:pt idx="3">
                  <c:v>AGOSTO</c:v>
                </c:pt>
                <c:pt idx="4">
                  <c:v>SEPTIEMBRE</c:v>
                </c:pt>
                <c:pt idx="5">
                  <c:v>OCTUBRE</c:v>
                </c:pt>
                <c:pt idx="6">
                  <c:v>NOVIEMBRE</c:v>
                </c:pt>
              </c:strCache>
            </c:strRef>
          </c:cat>
          <c:val>
            <c:numRef>
              <c:f>Hoja1!$A$5:$G$5</c:f>
            </c:numRef>
          </c:val>
          <c:extLst>
            <c:ext xmlns:c16="http://schemas.microsoft.com/office/drawing/2014/chart" uri="{C3380CC4-5D6E-409C-BE32-E72D297353CC}">
              <c16:uniqueId val="{00000002-DF71-4915-A9B1-66AC2B021C2F}"/>
            </c:ext>
          </c:extLst>
        </c:ser>
        <c:ser>
          <c:idx val="3"/>
          <c:order val="3"/>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Hoja1!$A$2:$G$2</c:f>
              <c:strCache>
                <c:ptCount val="7"/>
                <c:pt idx="0">
                  <c:v>MAYO</c:v>
                </c:pt>
                <c:pt idx="1">
                  <c:v>JUNIO</c:v>
                </c:pt>
                <c:pt idx="2">
                  <c:v>JULIO</c:v>
                </c:pt>
                <c:pt idx="3">
                  <c:v>AGOSTO</c:v>
                </c:pt>
                <c:pt idx="4">
                  <c:v>SEPTIEMBRE</c:v>
                </c:pt>
                <c:pt idx="5">
                  <c:v>OCTUBRE</c:v>
                </c:pt>
                <c:pt idx="6">
                  <c:v>NOVIEMBRE</c:v>
                </c:pt>
              </c:strCache>
            </c:strRef>
          </c:cat>
          <c:val>
            <c:numRef>
              <c:f>Hoja1!$A$6:$G$6</c:f>
            </c:numRef>
          </c:val>
          <c:extLst>
            <c:ext xmlns:c16="http://schemas.microsoft.com/office/drawing/2014/chart" uri="{C3380CC4-5D6E-409C-BE32-E72D297353CC}">
              <c16:uniqueId val="{00000003-DF71-4915-A9B1-66AC2B021C2F}"/>
            </c:ext>
          </c:extLst>
        </c:ser>
        <c:ser>
          <c:idx val="4"/>
          <c:order val="4"/>
          <c:spPr>
            <a:solidFill>
              <a:schemeClr val="accent5"/>
            </a:solidFill>
            <a:ln>
              <a:noFill/>
            </a:ln>
            <a:effectLst/>
          </c:spPr>
          <c:invertIfNegative val="0"/>
          <c:dPt>
            <c:idx val="2"/>
            <c:invertIfNegative val="0"/>
            <c:bubble3D val="0"/>
            <c:spPr>
              <a:solidFill>
                <a:srgbClr val="F5497D"/>
              </a:solidFill>
              <a:ln>
                <a:noFill/>
              </a:ln>
              <a:effectLst/>
            </c:spPr>
            <c:extLst>
              <c:ext xmlns:c16="http://schemas.microsoft.com/office/drawing/2014/chart" uri="{C3380CC4-5D6E-409C-BE32-E72D297353CC}">
                <c16:uniqueId val="{00000006-DF71-4915-A9B1-66AC2B021C2F}"/>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Hoja1!$A$2:$G$2</c:f>
              <c:strCache>
                <c:ptCount val="7"/>
                <c:pt idx="0">
                  <c:v>MAYO</c:v>
                </c:pt>
                <c:pt idx="1">
                  <c:v>JUNIO</c:v>
                </c:pt>
                <c:pt idx="2">
                  <c:v>JULIO</c:v>
                </c:pt>
                <c:pt idx="3">
                  <c:v>AGOSTO</c:v>
                </c:pt>
                <c:pt idx="4">
                  <c:v>SEPTIEMBRE</c:v>
                </c:pt>
                <c:pt idx="5">
                  <c:v>OCTUBRE</c:v>
                </c:pt>
                <c:pt idx="6">
                  <c:v>NOVIEMBRE</c:v>
                </c:pt>
              </c:strCache>
            </c:strRef>
          </c:cat>
          <c:val>
            <c:numRef>
              <c:f>Hoja1!$A$7:$G$7</c:f>
              <c:numCache>
                <c:formatCode>General</c:formatCode>
                <c:ptCount val="7"/>
                <c:pt idx="0">
                  <c:v>44</c:v>
                </c:pt>
                <c:pt idx="1">
                  <c:v>51</c:v>
                </c:pt>
                <c:pt idx="2">
                  <c:v>64</c:v>
                </c:pt>
                <c:pt idx="3">
                  <c:v>40</c:v>
                </c:pt>
                <c:pt idx="4">
                  <c:v>49</c:v>
                </c:pt>
                <c:pt idx="5">
                  <c:v>39</c:v>
                </c:pt>
                <c:pt idx="6">
                  <c:v>42</c:v>
                </c:pt>
              </c:numCache>
            </c:numRef>
          </c:val>
          <c:extLst>
            <c:ext xmlns:c16="http://schemas.microsoft.com/office/drawing/2014/chart" uri="{C3380CC4-5D6E-409C-BE32-E72D297353CC}">
              <c16:uniqueId val="{00000004-DF71-4915-A9B1-66AC2B021C2F}"/>
            </c:ext>
          </c:extLst>
        </c:ser>
        <c:dLbls>
          <c:dLblPos val="outEnd"/>
          <c:showLegendKey val="0"/>
          <c:showVal val="1"/>
          <c:showCatName val="0"/>
          <c:showSerName val="0"/>
          <c:showPercent val="0"/>
          <c:showBubbleSize val="0"/>
        </c:dLbls>
        <c:gapWidth val="219"/>
        <c:overlap val="-27"/>
        <c:axId val="375533328"/>
        <c:axId val="375538248"/>
      </c:barChart>
      <c:catAx>
        <c:axId val="37553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375538248"/>
        <c:crosses val="autoZero"/>
        <c:auto val="1"/>
        <c:lblAlgn val="ctr"/>
        <c:lblOffset val="100"/>
        <c:noMultiLvlLbl val="0"/>
      </c:catAx>
      <c:valAx>
        <c:axId val="375538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375533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s-MX" sz="1600" dirty="0"/>
              <a:t>Zumba</a:t>
            </a:r>
          </a:p>
          <a:p>
            <a:pPr>
              <a:defRPr sz="1600"/>
            </a:pPr>
            <a:r>
              <a:rPr lang="es-MX" sz="1600" dirty="0"/>
              <a:t>Asistencia</a:t>
            </a:r>
            <a:r>
              <a:rPr lang="es-MX" sz="1600" baseline="0" dirty="0"/>
              <a:t> por mes</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Hoja1!$D$9:$G$9</c:f>
              <c:strCache>
                <c:ptCount val="4"/>
                <c:pt idx="0">
                  <c:v>AGOSTO</c:v>
                </c:pt>
                <c:pt idx="1">
                  <c:v>SEPTIEMBRE</c:v>
                </c:pt>
                <c:pt idx="2">
                  <c:v>OCTUBRE</c:v>
                </c:pt>
                <c:pt idx="3">
                  <c:v>NOVIEMBRE</c:v>
                </c:pt>
              </c:strCache>
            </c:strRef>
          </c:cat>
          <c:val>
            <c:numRef>
              <c:f>Hoja1!$D$10:$G$10</c:f>
            </c:numRef>
          </c:val>
          <c:extLst>
            <c:ext xmlns:c16="http://schemas.microsoft.com/office/drawing/2014/chart" uri="{C3380CC4-5D6E-409C-BE32-E72D297353CC}">
              <c16:uniqueId val="{00000000-A8AE-41DF-B64F-DD391C98B649}"/>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Hoja1!$D$9:$G$9</c:f>
              <c:strCache>
                <c:ptCount val="4"/>
                <c:pt idx="0">
                  <c:v>AGOSTO</c:v>
                </c:pt>
                <c:pt idx="1">
                  <c:v>SEPTIEMBRE</c:v>
                </c:pt>
                <c:pt idx="2">
                  <c:v>OCTUBRE</c:v>
                </c:pt>
                <c:pt idx="3">
                  <c:v>NOVIEMBRE</c:v>
                </c:pt>
              </c:strCache>
            </c:strRef>
          </c:cat>
          <c:val>
            <c:numRef>
              <c:f>Hoja1!$D$11:$G$11</c:f>
            </c:numRef>
          </c:val>
          <c:extLst>
            <c:ext xmlns:c16="http://schemas.microsoft.com/office/drawing/2014/chart" uri="{C3380CC4-5D6E-409C-BE32-E72D297353CC}">
              <c16:uniqueId val="{00000001-A8AE-41DF-B64F-DD391C98B649}"/>
            </c:ext>
          </c:extLst>
        </c:ser>
        <c:ser>
          <c:idx val="2"/>
          <c:order val="2"/>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Hoja1!$D$9:$G$9</c:f>
              <c:strCache>
                <c:ptCount val="4"/>
                <c:pt idx="0">
                  <c:v>AGOSTO</c:v>
                </c:pt>
                <c:pt idx="1">
                  <c:v>SEPTIEMBRE</c:v>
                </c:pt>
                <c:pt idx="2">
                  <c:v>OCTUBRE</c:v>
                </c:pt>
                <c:pt idx="3">
                  <c:v>NOVIEMBRE</c:v>
                </c:pt>
              </c:strCache>
            </c:strRef>
          </c:cat>
          <c:val>
            <c:numRef>
              <c:f>Hoja1!$D$12:$G$12</c:f>
            </c:numRef>
          </c:val>
          <c:extLst>
            <c:ext xmlns:c16="http://schemas.microsoft.com/office/drawing/2014/chart" uri="{C3380CC4-5D6E-409C-BE32-E72D297353CC}">
              <c16:uniqueId val="{00000002-A8AE-41DF-B64F-DD391C98B649}"/>
            </c:ext>
          </c:extLst>
        </c:ser>
        <c:ser>
          <c:idx val="3"/>
          <c:order val="3"/>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Hoja1!$D$9:$G$9</c:f>
              <c:strCache>
                <c:ptCount val="4"/>
                <c:pt idx="0">
                  <c:v>AGOSTO</c:v>
                </c:pt>
                <c:pt idx="1">
                  <c:v>SEPTIEMBRE</c:v>
                </c:pt>
                <c:pt idx="2">
                  <c:v>OCTUBRE</c:v>
                </c:pt>
                <c:pt idx="3">
                  <c:v>NOVIEMBRE</c:v>
                </c:pt>
              </c:strCache>
            </c:strRef>
          </c:cat>
          <c:val>
            <c:numRef>
              <c:f>Hoja1!$D$13:$G$13</c:f>
            </c:numRef>
          </c:val>
          <c:extLst>
            <c:ext xmlns:c16="http://schemas.microsoft.com/office/drawing/2014/chart" uri="{C3380CC4-5D6E-409C-BE32-E72D297353CC}">
              <c16:uniqueId val="{00000003-A8AE-41DF-B64F-DD391C98B649}"/>
            </c:ext>
          </c:extLst>
        </c:ser>
        <c:ser>
          <c:idx val="4"/>
          <c:order val="4"/>
          <c:spPr>
            <a:solidFill>
              <a:schemeClr val="accent5"/>
            </a:solidFill>
            <a:ln>
              <a:noFill/>
            </a:ln>
            <a:effectLst/>
          </c:spPr>
          <c:invertIfNegative val="0"/>
          <c:dPt>
            <c:idx val="3"/>
            <c:invertIfNegative val="0"/>
            <c:bubble3D val="0"/>
            <c:spPr>
              <a:solidFill>
                <a:srgbClr val="F5497D"/>
              </a:solidFill>
              <a:ln>
                <a:noFill/>
              </a:ln>
              <a:effectLst/>
            </c:spPr>
            <c:extLst>
              <c:ext xmlns:c16="http://schemas.microsoft.com/office/drawing/2014/chart" uri="{C3380CC4-5D6E-409C-BE32-E72D297353CC}">
                <c16:uniqueId val="{00000007-A8AE-41DF-B64F-DD391C98B649}"/>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Hoja1!$D$9:$G$9</c:f>
              <c:strCache>
                <c:ptCount val="4"/>
                <c:pt idx="0">
                  <c:v>AGOSTO</c:v>
                </c:pt>
                <c:pt idx="1">
                  <c:v>SEPTIEMBRE</c:v>
                </c:pt>
                <c:pt idx="2">
                  <c:v>OCTUBRE</c:v>
                </c:pt>
                <c:pt idx="3">
                  <c:v>NOVIEMBRE</c:v>
                </c:pt>
              </c:strCache>
            </c:strRef>
          </c:cat>
          <c:val>
            <c:numRef>
              <c:f>Hoja1!$D$14:$G$14</c:f>
              <c:numCache>
                <c:formatCode>General</c:formatCode>
                <c:ptCount val="4"/>
                <c:pt idx="0">
                  <c:v>4</c:v>
                </c:pt>
                <c:pt idx="1">
                  <c:v>12</c:v>
                </c:pt>
                <c:pt idx="2">
                  <c:v>9</c:v>
                </c:pt>
                <c:pt idx="3">
                  <c:v>14</c:v>
                </c:pt>
              </c:numCache>
            </c:numRef>
          </c:val>
          <c:extLst>
            <c:ext xmlns:c16="http://schemas.microsoft.com/office/drawing/2014/chart" uri="{C3380CC4-5D6E-409C-BE32-E72D297353CC}">
              <c16:uniqueId val="{00000004-A8AE-41DF-B64F-DD391C98B649}"/>
            </c:ext>
          </c:extLst>
        </c:ser>
        <c:ser>
          <c:idx val="5"/>
          <c:order val="5"/>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Hoja1!$D$9:$G$9</c:f>
              <c:strCache>
                <c:ptCount val="4"/>
                <c:pt idx="0">
                  <c:v>AGOSTO</c:v>
                </c:pt>
                <c:pt idx="1">
                  <c:v>SEPTIEMBRE</c:v>
                </c:pt>
                <c:pt idx="2">
                  <c:v>OCTUBRE</c:v>
                </c:pt>
                <c:pt idx="3">
                  <c:v>NOVIEMBRE</c:v>
                </c:pt>
              </c:strCache>
            </c:strRef>
          </c:cat>
          <c:val>
            <c:numRef>
              <c:f>Hoja1!$D$15:$G$15</c:f>
              <c:numCache>
                <c:formatCode>General</c:formatCode>
                <c:ptCount val="4"/>
              </c:numCache>
            </c:numRef>
          </c:val>
          <c:extLst>
            <c:ext xmlns:c16="http://schemas.microsoft.com/office/drawing/2014/chart" uri="{C3380CC4-5D6E-409C-BE32-E72D297353CC}">
              <c16:uniqueId val="{00000005-A8AE-41DF-B64F-DD391C98B649}"/>
            </c:ext>
          </c:extLst>
        </c:ser>
        <c:dLbls>
          <c:dLblPos val="outEnd"/>
          <c:showLegendKey val="0"/>
          <c:showVal val="1"/>
          <c:showCatName val="0"/>
          <c:showSerName val="0"/>
          <c:showPercent val="0"/>
          <c:showBubbleSize val="0"/>
        </c:dLbls>
        <c:gapWidth val="219"/>
        <c:overlap val="-27"/>
        <c:axId val="375533328"/>
        <c:axId val="375538248"/>
      </c:barChart>
      <c:catAx>
        <c:axId val="37553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75538248"/>
        <c:crosses val="autoZero"/>
        <c:auto val="1"/>
        <c:lblAlgn val="ctr"/>
        <c:lblOffset val="100"/>
        <c:noMultiLvlLbl val="0"/>
      </c:catAx>
      <c:valAx>
        <c:axId val="375538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375533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MX" dirty="0"/>
              <a:t>Servicios por especialidad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barChart>
        <c:barDir val="bar"/>
        <c:grouping val="clustered"/>
        <c:varyColors val="0"/>
        <c:ser>
          <c:idx val="0"/>
          <c:order val="0"/>
          <c:tx>
            <c:strRef>
              <c:f>Hoja1!$B$1</c:f>
              <c:strCache>
                <c:ptCount val="1"/>
                <c:pt idx="0">
                  <c:v>Consultas por especialidad</c:v>
                </c:pt>
              </c:strCache>
            </c:strRef>
          </c:tx>
          <c:spPr>
            <a:solidFill>
              <a:schemeClr val="accent1"/>
            </a:solidFill>
            <a:ln>
              <a:noFill/>
            </a:ln>
            <a:effectLst/>
          </c:spPr>
          <c:invertIfNegative val="0"/>
          <c:dPt>
            <c:idx val="5"/>
            <c:invertIfNegative val="0"/>
            <c:bubble3D val="0"/>
            <c:spPr>
              <a:solidFill>
                <a:srgbClr val="5B9BD5"/>
              </a:solidFill>
              <a:ln>
                <a:noFill/>
              </a:ln>
              <a:effectLst/>
            </c:spPr>
            <c:extLst>
              <c:ext xmlns:c16="http://schemas.microsoft.com/office/drawing/2014/chart" uri="{C3380CC4-5D6E-409C-BE32-E72D297353CC}">
                <c16:uniqueId val="{00000001-D993-42EF-A62E-F5EFB5E29C31}"/>
              </c:ext>
            </c:extLst>
          </c:dPt>
          <c:dPt>
            <c:idx val="12"/>
            <c:invertIfNegative val="0"/>
            <c:bubble3D val="0"/>
            <c:spPr>
              <a:solidFill>
                <a:srgbClr val="5B9BD5"/>
              </a:solidFill>
              <a:ln>
                <a:noFill/>
              </a:ln>
              <a:effectLst/>
            </c:spPr>
            <c:extLst>
              <c:ext xmlns:c16="http://schemas.microsoft.com/office/drawing/2014/chart" uri="{C3380CC4-5D6E-409C-BE32-E72D297353CC}">
                <c16:uniqueId val="{00000003-D993-42EF-A62E-F5EFB5E29C31}"/>
              </c:ext>
            </c:extLst>
          </c:dPt>
          <c:dPt>
            <c:idx val="13"/>
            <c:invertIfNegative val="0"/>
            <c:bubble3D val="0"/>
            <c:spPr>
              <a:solidFill>
                <a:srgbClr val="F5497D"/>
              </a:solidFill>
              <a:ln>
                <a:noFill/>
              </a:ln>
              <a:effectLst/>
            </c:spPr>
            <c:extLst>
              <c:ext xmlns:c16="http://schemas.microsoft.com/office/drawing/2014/chart" uri="{C3380CC4-5D6E-409C-BE32-E72D297353CC}">
                <c16:uniqueId val="{00000005-D993-42EF-A62E-F5EFB5E29C3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Hoja1!$A$2:$A$15</c:f>
              <c:strCache>
                <c:ptCount val="14"/>
                <c:pt idx="0">
                  <c:v>Otorrinolaringología</c:v>
                </c:pt>
                <c:pt idx="1">
                  <c:v>Homeopatía</c:v>
                </c:pt>
                <c:pt idx="2">
                  <c:v>Lactancia</c:v>
                </c:pt>
                <c:pt idx="3">
                  <c:v>Foniatría</c:v>
                </c:pt>
                <c:pt idx="4">
                  <c:v>Genética</c:v>
                </c:pt>
                <c:pt idx="5">
                  <c:v>Estimulacion temprana</c:v>
                </c:pt>
                <c:pt idx="6">
                  <c:v>Pediatría</c:v>
                </c:pt>
                <c:pt idx="7">
                  <c:v>Neurodesarrollo</c:v>
                </c:pt>
                <c:pt idx="8">
                  <c:v>Medicina General</c:v>
                </c:pt>
                <c:pt idx="9">
                  <c:v>Coro</c:v>
                </c:pt>
                <c:pt idx="10">
                  <c:v>Cirujanos</c:v>
                </c:pt>
                <c:pt idx="11">
                  <c:v>Terapia de lenguaje</c:v>
                </c:pt>
                <c:pt idx="12">
                  <c:v>Dental</c:v>
                </c:pt>
                <c:pt idx="13">
                  <c:v>Psicología</c:v>
                </c:pt>
              </c:strCache>
            </c:strRef>
          </c:cat>
          <c:val>
            <c:numRef>
              <c:f>Hoja1!$B$2:$B$15</c:f>
              <c:numCache>
                <c:formatCode>General</c:formatCode>
                <c:ptCount val="14"/>
                <c:pt idx="0">
                  <c:v>85</c:v>
                </c:pt>
                <c:pt idx="1">
                  <c:v>89</c:v>
                </c:pt>
                <c:pt idx="2">
                  <c:v>89</c:v>
                </c:pt>
                <c:pt idx="3">
                  <c:v>96</c:v>
                </c:pt>
                <c:pt idx="4">
                  <c:v>151</c:v>
                </c:pt>
                <c:pt idx="5">
                  <c:v>171</c:v>
                </c:pt>
                <c:pt idx="6">
                  <c:v>184</c:v>
                </c:pt>
                <c:pt idx="7">
                  <c:v>241</c:v>
                </c:pt>
                <c:pt idx="8">
                  <c:v>257</c:v>
                </c:pt>
                <c:pt idx="9">
                  <c:v>364</c:v>
                </c:pt>
                <c:pt idx="10">
                  <c:v>492</c:v>
                </c:pt>
                <c:pt idx="11">
                  <c:v>1825</c:v>
                </c:pt>
                <c:pt idx="12">
                  <c:v>2141</c:v>
                </c:pt>
                <c:pt idx="13">
                  <c:v>2293</c:v>
                </c:pt>
              </c:numCache>
            </c:numRef>
          </c:val>
          <c:extLst>
            <c:ext xmlns:c16="http://schemas.microsoft.com/office/drawing/2014/chart" uri="{C3380CC4-5D6E-409C-BE32-E72D297353CC}">
              <c16:uniqueId val="{00000006-D993-42EF-A62E-F5EFB5E29C31}"/>
            </c:ext>
          </c:extLst>
        </c:ser>
        <c:dLbls>
          <c:dLblPos val="outEnd"/>
          <c:showLegendKey val="0"/>
          <c:showVal val="1"/>
          <c:showCatName val="0"/>
          <c:showSerName val="0"/>
          <c:showPercent val="0"/>
          <c:showBubbleSize val="0"/>
        </c:dLbls>
        <c:gapWidth val="219"/>
        <c:axId val="942421584"/>
        <c:axId val="942441968"/>
      </c:barChart>
      <c:catAx>
        <c:axId val="9424215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42441968"/>
        <c:crosses val="autoZero"/>
        <c:auto val="1"/>
        <c:lblAlgn val="ctr"/>
        <c:lblOffset val="100"/>
        <c:noMultiLvlLbl val="0"/>
      </c:catAx>
      <c:valAx>
        <c:axId val="9424419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42421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s-MX" sz="1600" dirty="0"/>
              <a:t>Suma</a:t>
            </a:r>
            <a:r>
              <a:rPr lang="es-MX" sz="1600" baseline="0" dirty="0"/>
              <a:t> mensual </a:t>
            </a:r>
          </a:p>
          <a:p>
            <a:pPr>
              <a:defRPr sz="1600"/>
            </a:pPr>
            <a:r>
              <a:rPr lang="es-MX" sz="1600" baseline="0" dirty="0"/>
              <a:t>Servicios por especialidades</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1"/>
            </a:solidFill>
            <a:ln>
              <a:noFill/>
            </a:ln>
            <a:effectLst/>
          </c:spPr>
          <c:invertIfNegative val="0"/>
          <c:dPt>
            <c:idx val="5"/>
            <c:invertIfNegative val="0"/>
            <c:bubble3D val="0"/>
            <c:spPr>
              <a:solidFill>
                <a:srgbClr val="F5497D"/>
              </a:solidFill>
              <a:ln>
                <a:noFill/>
              </a:ln>
              <a:effectLst/>
            </c:spPr>
            <c:extLst>
              <c:ext xmlns:c16="http://schemas.microsoft.com/office/drawing/2014/chart" uri="{C3380CC4-5D6E-409C-BE32-E72D297353CC}">
                <c16:uniqueId val="{00000001-2CAC-40FD-B224-92898A7E386E}"/>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tipo!$P$2:$P$13</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tipo!$B$16:$M$16</c:f>
              <c:numCache>
                <c:formatCode>General</c:formatCode>
                <c:ptCount val="12"/>
                <c:pt idx="0">
                  <c:v>219</c:v>
                </c:pt>
                <c:pt idx="1">
                  <c:v>441</c:v>
                </c:pt>
                <c:pt idx="2">
                  <c:v>598</c:v>
                </c:pt>
                <c:pt idx="3">
                  <c:v>513</c:v>
                </c:pt>
                <c:pt idx="4">
                  <c:v>1123</c:v>
                </c:pt>
                <c:pt idx="5">
                  <c:v>1198</c:v>
                </c:pt>
                <c:pt idx="6">
                  <c:v>584</c:v>
                </c:pt>
                <c:pt idx="7">
                  <c:v>904</c:v>
                </c:pt>
                <c:pt idx="8">
                  <c:v>900</c:v>
                </c:pt>
                <c:pt idx="9">
                  <c:v>787</c:v>
                </c:pt>
                <c:pt idx="10">
                  <c:v>851</c:v>
                </c:pt>
                <c:pt idx="11">
                  <c:v>360</c:v>
                </c:pt>
              </c:numCache>
            </c:numRef>
          </c:val>
          <c:extLst>
            <c:ext xmlns:c16="http://schemas.microsoft.com/office/drawing/2014/chart" uri="{C3380CC4-5D6E-409C-BE32-E72D297353CC}">
              <c16:uniqueId val="{00000002-2CAC-40FD-B224-92898A7E386E}"/>
            </c:ext>
          </c:extLst>
        </c:ser>
        <c:dLbls>
          <c:dLblPos val="outEnd"/>
          <c:showLegendKey val="0"/>
          <c:showVal val="1"/>
          <c:showCatName val="0"/>
          <c:showSerName val="0"/>
          <c:showPercent val="0"/>
          <c:showBubbleSize val="0"/>
        </c:dLbls>
        <c:gapWidth val="219"/>
        <c:overlap val="-27"/>
        <c:axId val="393516720"/>
        <c:axId val="393518384"/>
      </c:barChart>
      <c:catAx>
        <c:axId val="393516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93518384"/>
        <c:crosses val="autoZero"/>
        <c:auto val="1"/>
        <c:lblAlgn val="ctr"/>
        <c:lblOffset val="100"/>
        <c:noMultiLvlLbl val="0"/>
      </c:catAx>
      <c:valAx>
        <c:axId val="393518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393516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s-MX" sz="1600" dirty="0"/>
              <a:t>Suma</a:t>
            </a:r>
            <a:r>
              <a:rPr lang="es-MX" sz="1600" baseline="0" dirty="0"/>
              <a:t> de todas las Entidades Federativas</a:t>
            </a:r>
          </a:p>
          <a:p>
            <a:pPr>
              <a:defRPr sz="1600"/>
            </a:pPr>
            <a:r>
              <a:rPr lang="es-MX" sz="1600" baseline="0" dirty="0"/>
              <a:t>Servicios por mes </a:t>
            </a:r>
            <a:endParaRPr lang="es-MX"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1"/>
            </a:solidFill>
            <a:ln>
              <a:noFill/>
            </a:ln>
            <a:effectLst/>
          </c:spPr>
          <c:invertIfNegative val="0"/>
          <c:dPt>
            <c:idx val="5"/>
            <c:invertIfNegative val="0"/>
            <c:bubble3D val="0"/>
            <c:spPr>
              <a:solidFill>
                <a:srgbClr val="F5497D"/>
              </a:solidFill>
              <a:ln>
                <a:noFill/>
              </a:ln>
              <a:effectLst/>
            </c:spPr>
            <c:extLst>
              <c:ext xmlns:c16="http://schemas.microsoft.com/office/drawing/2014/chart" uri="{C3380CC4-5D6E-409C-BE32-E72D297353CC}">
                <c16:uniqueId val="{00000003-2D7A-498A-A173-4A322D7B0BD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entidad!$P$2:$P$13</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entidad!$B$19:$M$19</c:f>
              <c:numCache>
                <c:formatCode>General</c:formatCode>
                <c:ptCount val="12"/>
                <c:pt idx="0">
                  <c:v>174</c:v>
                </c:pt>
                <c:pt idx="1">
                  <c:v>441</c:v>
                </c:pt>
                <c:pt idx="2">
                  <c:v>685</c:v>
                </c:pt>
                <c:pt idx="3">
                  <c:v>657</c:v>
                </c:pt>
                <c:pt idx="4">
                  <c:v>1053</c:v>
                </c:pt>
                <c:pt idx="5">
                  <c:v>1189</c:v>
                </c:pt>
                <c:pt idx="6">
                  <c:v>584</c:v>
                </c:pt>
                <c:pt idx="7">
                  <c:v>898</c:v>
                </c:pt>
                <c:pt idx="8">
                  <c:v>900</c:v>
                </c:pt>
                <c:pt idx="9">
                  <c:v>806</c:v>
                </c:pt>
                <c:pt idx="10">
                  <c:v>850</c:v>
                </c:pt>
                <c:pt idx="11">
                  <c:v>359</c:v>
                </c:pt>
              </c:numCache>
            </c:numRef>
          </c:val>
          <c:extLst>
            <c:ext xmlns:c16="http://schemas.microsoft.com/office/drawing/2014/chart" uri="{C3380CC4-5D6E-409C-BE32-E72D297353CC}">
              <c16:uniqueId val="{00000000-2D7A-498A-A173-4A322D7B0BD0}"/>
            </c:ext>
          </c:extLst>
        </c:ser>
        <c:dLbls>
          <c:dLblPos val="outEnd"/>
          <c:showLegendKey val="0"/>
          <c:showVal val="1"/>
          <c:showCatName val="0"/>
          <c:showSerName val="0"/>
          <c:showPercent val="0"/>
          <c:showBubbleSize val="0"/>
        </c:dLbls>
        <c:gapWidth val="219"/>
        <c:overlap val="-27"/>
        <c:axId val="300343616"/>
        <c:axId val="339232080"/>
      </c:barChart>
      <c:catAx>
        <c:axId val="300343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39232080"/>
        <c:crosses val="autoZero"/>
        <c:auto val="1"/>
        <c:lblAlgn val="ctr"/>
        <c:lblOffset val="100"/>
        <c:noMultiLvlLbl val="0"/>
      </c:catAx>
      <c:valAx>
        <c:axId val="339232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300343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Servicios por</a:t>
            </a:r>
            <a:r>
              <a:rPr lang="en-US" baseline="0"/>
              <a:t> Entidad federtiva</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barChart>
        <c:barDir val="bar"/>
        <c:grouping val="clustered"/>
        <c:varyColors val="0"/>
        <c:ser>
          <c:idx val="12"/>
          <c:order val="12"/>
          <c:tx>
            <c:strRef>
              <c:f>entidad!$N$1</c:f>
              <c:strCache>
                <c:ptCount val="1"/>
                <c:pt idx="0">
                  <c:v>total anual</c:v>
                </c:pt>
              </c:strCache>
            </c:strRef>
          </c:tx>
          <c:spPr>
            <a:solidFill>
              <a:schemeClr val="accent1">
                <a:lumMod val="80000"/>
                <a:lumOff val="20000"/>
              </a:schemeClr>
            </a:solidFill>
            <a:ln>
              <a:noFill/>
            </a:ln>
            <a:effectLst/>
          </c:spPr>
          <c:invertIfNegative val="0"/>
          <c:dPt>
            <c:idx val="16"/>
            <c:invertIfNegative val="0"/>
            <c:bubble3D val="0"/>
            <c:spPr>
              <a:solidFill>
                <a:srgbClr val="F5497D"/>
              </a:solidFill>
              <a:ln>
                <a:noFill/>
              </a:ln>
              <a:effectLst/>
            </c:spPr>
            <c:extLst>
              <c:ext xmlns:c16="http://schemas.microsoft.com/office/drawing/2014/chart" uri="{C3380CC4-5D6E-409C-BE32-E72D297353CC}">
                <c16:uniqueId val="{0000000E-6441-4C72-B943-6F12FCAC7CF7}"/>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entidad!$A$2:$A$18</c:f>
              <c:strCache>
                <c:ptCount val="17"/>
                <c:pt idx="0">
                  <c:v> Zacatecas </c:v>
                </c:pt>
                <c:pt idx="1">
                  <c:v> Nayarit </c:v>
                </c:pt>
                <c:pt idx="2">
                  <c:v> Tlaxcala </c:v>
                </c:pt>
                <c:pt idx="3">
                  <c:v> Michoacán </c:v>
                </c:pt>
                <c:pt idx="4">
                  <c:v> Baja California Sur </c:v>
                </c:pt>
                <c:pt idx="5">
                  <c:v> Quintana Roo </c:v>
                </c:pt>
                <c:pt idx="6">
                  <c:v> Chiapas </c:v>
                </c:pt>
                <c:pt idx="7">
                  <c:v> Morelos </c:v>
                </c:pt>
                <c:pt idx="8">
                  <c:v> Oaxaca </c:v>
                </c:pt>
                <c:pt idx="9">
                  <c:v> Guanajuato </c:v>
                </c:pt>
                <c:pt idx="10">
                  <c:v> Veracruz </c:v>
                </c:pt>
                <c:pt idx="11">
                  <c:v> Guerrero </c:v>
                </c:pt>
                <c:pt idx="12">
                  <c:v> Querétaro </c:v>
                </c:pt>
                <c:pt idx="13">
                  <c:v> Hidalgo </c:v>
                </c:pt>
                <c:pt idx="14">
                  <c:v> Puebla </c:v>
                </c:pt>
                <c:pt idx="15">
                  <c:v> Ciudad de México </c:v>
                </c:pt>
                <c:pt idx="16">
                  <c:v> Estado de México </c:v>
                </c:pt>
              </c:strCache>
            </c:strRef>
          </c:cat>
          <c:val>
            <c:numRef>
              <c:f>entidad!$N$2:$N$18</c:f>
              <c:numCache>
                <c:formatCode>General</c:formatCode>
                <c:ptCount val="17"/>
                <c:pt idx="0">
                  <c:v>2</c:v>
                </c:pt>
                <c:pt idx="1">
                  <c:v>8</c:v>
                </c:pt>
                <c:pt idx="2">
                  <c:v>13</c:v>
                </c:pt>
                <c:pt idx="3">
                  <c:v>16</c:v>
                </c:pt>
                <c:pt idx="4">
                  <c:v>24</c:v>
                </c:pt>
                <c:pt idx="5">
                  <c:v>33</c:v>
                </c:pt>
                <c:pt idx="6">
                  <c:v>29</c:v>
                </c:pt>
                <c:pt idx="7">
                  <c:v>27</c:v>
                </c:pt>
                <c:pt idx="8">
                  <c:v>37</c:v>
                </c:pt>
                <c:pt idx="9">
                  <c:v>58</c:v>
                </c:pt>
                <c:pt idx="10">
                  <c:v>99</c:v>
                </c:pt>
                <c:pt idx="11">
                  <c:v>103</c:v>
                </c:pt>
                <c:pt idx="12">
                  <c:v>105</c:v>
                </c:pt>
                <c:pt idx="13">
                  <c:v>209</c:v>
                </c:pt>
                <c:pt idx="14">
                  <c:v>315</c:v>
                </c:pt>
                <c:pt idx="15">
                  <c:v>2880</c:v>
                </c:pt>
                <c:pt idx="16">
                  <c:v>4638</c:v>
                </c:pt>
              </c:numCache>
            </c:numRef>
          </c:val>
          <c:extLst>
            <c:ext xmlns:c16="http://schemas.microsoft.com/office/drawing/2014/chart" uri="{C3380CC4-5D6E-409C-BE32-E72D297353CC}">
              <c16:uniqueId val="{00000000-6441-4C72-B943-6F12FCAC7CF7}"/>
            </c:ext>
          </c:extLst>
        </c:ser>
        <c:dLbls>
          <c:dLblPos val="outEnd"/>
          <c:showLegendKey val="0"/>
          <c:showVal val="1"/>
          <c:showCatName val="0"/>
          <c:showSerName val="0"/>
          <c:showPercent val="0"/>
          <c:showBubbleSize val="0"/>
        </c:dLbls>
        <c:gapWidth val="182"/>
        <c:axId val="435814856"/>
        <c:axId val="435815184"/>
        <c:extLst>
          <c:ext xmlns:c15="http://schemas.microsoft.com/office/drawing/2012/chart" uri="{02D57815-91ED-43cb-92C2-25804820EDAC}">
            <c15:filteredBarSeries>
              <c15:ser>
                <c:idx val="0"/>
                <c:order val="0"/>
                <c:tx>
                  <c:strRef>
                    <c:extLst>
                      <c:ext uri="{02D57815-91ED-43cb-92C2-25804820EDAC}">
                        <c15:formulaRef>
                          <c15:sqref>entidad!$B$1</c15:sqref>
                        </c15:formulaRef>
                      </c:ext>
                    </c:extLst>
                    <c:strCache>
                      <c:ptCount val="1"/>
                      <c:pt idx="0">
                        <c:v>ene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entidad!$A$2:$A$18</c15:sqref>
                        </c15:formulaRef>
                      </c:ext>
                    </c:extLst>
                    <c:strCache>
                      <c:ptCount val="17"/>
                      <c:pt idx="0">
                        <c:v> Zacatecas </c:v>
                      </c:pt>
                      <c:pt idx="1">
                        <c:v> Nayarit </c:v>
                      </c:pt>
                      <c:pt idx="2">
                        <c:v> Tlaxcala </c:v>
                      </c:pt>
                      <c:pt idx="3">
                        <c:v> Michoacán </c:v>
                      </c:pt>
                      <c:pt idx="4">
                        <c:v> Baja California Sur </c:v>
                      </c:pt>
                      <c:pt idx="5">
                        <c:v> Quintana Roo </c:v>
                      </c:pt>
                      <c:pt idx="6">
                        <c:v> Chiapas </c:v>
                      </c:pt>
                      <c:pt idx="7">
                        <c:v> Morelos </c:v>
                      </c:pt>
                      <c:pt idx="8">
                        <c:v> Oaxaca </c:v>
                      </c:pt>
                      <c:pt idx="9">
                        <c:v> Guanajuato </c:v>
                      </c:pt>
                      <c:pt idx="10">
                        <c:v> Veracruz </c:v>
                      </c:pt>
                      <c:pt idx="11">
                        <c:v> Guerrero </c:v>
                      </c:pt>
                      <c:pt idx="12">
                        <c:v> Querétaro </c:v>
                      </c:pt>
                      <c:pt idx="13">
                        <c:v> Hidalgo </c:v>
                      </c:pt>
                      <c:pt idx="14">
                        <c:v> Puebla </c:v>
                      </c:pt>
                      <c:pt idx="15">
                        <c:v> Ciudad de México </c:v>
                      </c:pt>
                      <c:pt idx="16">
                        <c:v> Estado de México </c:v>
                      </c:pt>
                    </c:strCache>
                  </c:strRef>
                </c:cat>
                <c:val>
                  <c:numRef>
                    <c:extLst>
                      <c:ext uri="{02D57815-91ED-43cb-92C2-25804820EDAC}">
                        <c15:formulaRef>
                          <c15:sqref>entidad!$B$2:$B$18</c15:sqref>
                        </c15:formulaRef>
                      </c:ext>
                    </c:extLst>
                    <c:numCache>
                      <c:formatCode>General</c:formatCode>
                      <c:ptCount val="17"/>
                      <c:pt idx="1">
                        <c:v>3</c:v>
                      </c:pt>
                      <c:pt idx="2">
                        <c:v>1</c:v>
                      </c:pt>
                      <c:pt idx="3">
                        <c:v>1</c:v>
                      </c:pt>
                      <c:pt idx="6">
                        <c:v>1</c:v>
                      </c:pt>
                      <c:pt idx="8">
                        <c:v>2</c:v>
                      </c:pt>
                      <c:pt idx="10">
                        <c:v>1</c:v>
                      </c:pt>
                      <c:pt idx="11">
                        <c:v>3</c:v>
                      </c:pt>
                      <c:pt idx="12">
                        <c:v>2</c:v>
                      </c:pt>
                      <c:pt idx="13">
                        <c:v>9</c:v>
                      </c:pt>
                      <c:pt idx="14">
                        <c:v>4</c:v>
                      </c:pt>
                      <c:pt idx="15">
                        <c:v>50</c:v>
                      </c:pt>
                      <c:pt idx="16">
                        <c:v>97</c:v>
                      </c:pt>
                    </c:numCache>
                  </c:numRef>
                </c:val>
                <c:extLst>
                  <c:ext xmlns:c16="http://schemas.microsoft.com/office/drawing/2014/chart" uri="{C3380CC4-5D6E-409C-BE32-E72D297353CC}">
                    <c16:uniqueId val="{00000001-6441-4C72-B943-6F12FCAC7CF7}"/>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entidad!$C$1</c15:sqref>
                        </c15:formulaRef>
                      </c:ext>
                    </c:extLst>
                    <c:strCache>
                      <c:ptCount val="1"/>
                      <c:pt idx="0">
                        <c:v>feb</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entidad!$A$2:$A$18</c15:sqref>
                        </c15:formulaRef>
                      </c:ext>
                    </c:extLst>
                    <c:strCache>
                      <c:ptCount val="17"/>
                      <c:pt idx="0">
                        <c:v> Zacatecas </c:v>
                      </c:pt>
                      <c:pt idx="1">
                        <c:v> Nayarit </c:v>
                      </c:pt>
                      <c:pt idx="2">
                        <c:v> Tlaxcala </c:v>
                      </c:pt>
                      <c:pt idx="3">
                        <c:v> Michoacán </c:v>
                      </c:pt>
                      <c:pt idx="4">
                        <c:v> Baja California Sur </c:v>
                      </c:pt>
                      <c:pt idx="5">
                        <c:v> Quintana Roo </c:v>
                      </c:pt>
                      <c:pt idx="6">
                        <c:v> Chiapas </c:v>
                      </c:pt>
                      <c:pt idx="7">
                        <c:v> Morelos </c:v>
                      </c:pt>
                      <c:pt idx="8">
                        <c:v> Oaxaca </c:v>
                      </c:pt>
                      <c:pt idx="9">
                        <c:v> Guanajuato </c:v>
                      </c:pt>
                      <c:pt idx="10">
                        <c:v> Veracruz </c:v>
                      </c:pt>
                      <c:pt idx="11">
                        <c:v> Guerrero </c:v>
                      </c:pt>
                      <c:pt idx="12">
                        <c:v> Querétaro </c:v>
                      </c:pt>
                      <c:pt idx="13">
                        <c:v> Hidalgo </c:v>
                      </c:pt>
                      <c:pt idx="14">
                        <c:v> Puebla </c:v>
                      </c:pt>
                      <c:pt idx="15">
                        <c:v> Ciudad de México </c:v>
                      </c:pt>
                      <c:pt idx="16">
                        <c:v> Estado de México </c:v>
                      </c:pt>
                    </c:strCache>
                  </c:strRef>
                </c:cat>
                <c:val>
                  <c:numRef>
                    <c:extLst xmlns:c15="http://schemas.microsoft.com/office/drawing/2012/chart">
                      <c:ext xmlns:c15="http://schemas.microsoft.com/office/drawing/2012/chart" uri="{02D57815-91ED-43cb-92C2-25804820EDAC}">
                        <c15:formulaRef>
                          <c15:sqref>entidad!$C$2:$C$18</c15:sqref>
                        </c15:formulaRef>
                      </c:ext>
                    </c:extLst>
                    <c:numCache>
                      <c:formatCode>General</c:formatCode>
                      <c:ptCount val="17"/>
                      <c:pt idx="4">
                        <c:v>1</c:v>
                      </c:pt>
                      <c:pt idx="5">
                        <c:v>2</c:v>
                      </c:pt>
                      <c:pt idx="6">
                        <c:v>1</c:v>
                      </c:pt>
                      <c:pt idx="8">
                        <c:v>2</c:v>
                      </c:pt>
                      <c:pt idx="9">
                        <c:v>4</c:v>
                      </c:pt>
                      <c:pt idx="10">
                        <c:v>6</c:v>
                      </c:pt>
                      <c:pt idx="11">
                        <c:v>5</c:v>
                      </c:pt>
                      <c:pt idx="12">
                        <c:v>6</c:v>
                      </c:pt>
                      <c:pt idx="13">
                        <c:v>7</c:v>
                      </c:pt>
                      <c:pt idx="14">
                        <c:v>10</c:v>
                      </c:pt>
                      <c:pt idx="15">
                        <c:v>164</c:v>
                      </c:pt>
                      <c:pt idx="16">
                        <c:v>233</c:v>
                      </c:pt>
                    </c:numCache>
                  </c:numRef>
                </c:val>
                <c:extLst xmlns:c15="http://schemas.microsoft.com/office/drawing/2012/chart">
                  <c:ext xmlns:c16="http://schemas.microsoft.com/office/drawing/2014/chart" uri="{C3380CC4-5D6E-409C-BE32-E72D297353CC}">
                    <c16:uniqueId val="{00000002-6441-4C72-B943-6F12FCAC7CF7}"/>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entidad!$D$1</c15:sqref>
                        </c15:formulaRef>
                      </c:ext>
                    </c:extLst>
                    <c:strCache>
                      <c:ptCount val="1"/>
                      <c:pt idx="0">
                        <c:v>mar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entidad!$A$2:$A$18</c15:sqref>
                        </c15:formulaRef>
                      </c:ext>
                    </c:extLst>
                    <c:strCache>
                      <c:ptCount val="17"/>
                      <c:pt idx="0">
                        <c:v> Zacatecas </c:v>
                      </c:pt>
                      <c:pt idx="1">
                        <c:v> Nayarit </c:v>
                      </c:pt>
                      <c:pt idx="2">
                        <c:v> Tlaxcala </c:v>
                      </c:pt>
                      <c:pt idx="3">
                        <c:v> Michoacán </c:v>
                      </c:pt>
                      <c:pt idx="4">
                        <c:v> Baja California Sur </c:v>
                      </c:pt>
                      <c:pt idx="5">
                        <c:v> Quintana Roo </c:v>
                      </c:pt>
                      <c:pt idx="6">
                        <c:v> Chiapas </c:v>
                      </c:pt>
                      <c:pt idx="7">
                        <c:v> Morelos </c:v>
                      </c:pt>
                      <c:pt idx="8">
                        <c:v> Oaxaca </c:v>
                      </c:pt>
                      <c:pt idx="9">
                        <c:v> Guanajuato </c:v>
                      </c:pt>
                      <c:pt idx="10">
                        <c:v> Veracruz </c:v>
                      </c:pt>
                      <c:pt idx="11">
                        <c:v> Guerrero </c:v>
                      </c:pt>
                      <c:pt idx="12">
                        <c:v> Querétaro </c:v>
                      </c:pt>
                      <c:pt idx="13">
                        <c:v> Hidalgo </c:v>
                      </c:pt>
                      <c:pt idx="14">
                        <c:v> Puebla </c:v>
                      </c:pt>
                      <c:pt idx="15">
                        <c:v> Ciudad de México </c:v>
                      </c:pt>
                      <c:pt idx="16">
                        <c:v> Estado de México </c:v>
                      </c:pt>
                    </c:strCache>
                  </c:strRef>
                </c:cat>
                <c:val>
                  <c:numRef>
                    <c:extLst xmlns:c15="http://schemas.microsoft.com/office/drawing/2012/chart">
                      <c:ext xmlns:c15="http://schemas.microsoft.com/office/drawing/2012/chart" uri="{02D57815-91ED-43cb-92C2-25804820EDAC}">
                        <c15:formulaRef>
                          <c15:sqref>entidad!$D$2:$D$18</c15:sqref>
                        </c15:formulaRef>
                      </c:ext>
                    </c:extLst>
                    <c:numCache>
                      <c:formatCode>General</c:formatCode>
                      <c:ptCount val="17"/>
                      <c:pt idx="4">
                        <c:v>1</c:v>
                      </c:pt>
                      <c:pt idx="5">
                        <c:v>4</c:v>
                      </c:pt>
                      <c:pt idx="6">
                        <c:v>2</c:v>
                      </c:pt>
                      <c:pt idx="8">
                        <c:v>2</c:v>
                      </c:pt>
                      <c:pt idx="9">
                        <c:v>5</c:v>
                      </c:pt>
                      <c:pt idx="10">
                        <c:v>6</c:v>
                      </c:pt>
                      <c:pt idx="11">
                        <c:v>8</c:v>
                      </c:pt>
                      <c:pt idx="12">
                        <c:v>9</c:v>
                      </c:pt>
                      <c:pt idx="13">
                        <c:v>10</c:v>
                      </c:pt>
                      <c:pt idx="14">
                        <c:v>13</c:v>
                      </c:pt>
                      <c:pt idx="15">
                        <c:v>235</c:v>
                      </c:pt>
                      <c:pt idx="16">
                        <c:v>390</c:v>
                      </c:pt>
                    </c:numCache>
                  </c:numRef>
                </c:val>
                <c:extLst xmlns:c15="http://schemas.microsoft.com/office/drawing/2012/chart">
                  <c:ext xmlns:c16="http://schemas.microsoft.com/office/drawing/2014/chart" uri="{C3380CC4-5D6E-409C-BE32-E72D297353CC}">
                    <c16:uniqueId val="{00000003-6441-4C72-B943-6F12FCAC7CF7}"/>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entidad!$E$1</c15:sqref>
                        </c15:formulaRef>
                      </c:ext>
                    </c:extLst>
                    <c:strCache>
                      <c:ptCount val="1"/>
                      <c:pt idx="0">
                        <c:v>abr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entidad!$A$2:$A$18</c15:sqref>
                        </c15:formulaRef>
                      </c:ext>
                    </c:extLst>
                    <c:strCache>
                      <c:ptCount val="17"/>
                      <c:pt idx="0">
                        <c:v> Zacatecas </c:v>
                      </c:pt>
                      <c:pt idx="1">
                        <c:v> Nayarit </c:v>
                      </c:pt>
                      <c:pt idx="2">
                        <c:v> Tlaxcala </c:v>
                      </c:pt>
                      <c:pt idx="3">
                        <c:v> Michoacán </c:v>
                      </c:pt>
                      <c:pt idx="4">
                        <c:v> Baja California Sur </c:v>
                      </c:pt>
                      <c:pt idx="5">
                        <c:v> Quintana Roo </c:v>
                      </c:pt>
                      <c:pt idx="6">
                        <c:v> Chiapas </c:v>
                      </c:pt>
                      <c:pt idx="7">
                        <c:v> Morelos </c:v>
                      </c:pt>
                      <c:pt idx="8">
                        <c:v> Oaxaca </c:v>
                      </c:pt>
                      <c:pt idx="9">
                        <c:v> Guanajuato </c:v>
                      </c:pt>
                      <c:pt idx="10">
                        <c:v> Veracruz </c:v>
                      </c:pt>
                      <c:pt idx="11">
                        <c:v> Guerrero </c:v>
                      </c:pt>
                      <c:pt idx="12">
                        <c:v> Querétaro </c:v>
                      </c:pt>
                      <c:pt idx="13">
                        <c:v> Hidalgo </c:v>
                      </c:pt>
                      <c:pt idx="14">
                        <c:v> Puebla </c:v>
                      </c:pt>
                      <c:pt idx="15">
                        <c:v> Ciudad de México </c:v>
                      </c:pt>
                      <c:pt idx="16">
                        <c:v> Estado de México </c:v>
                      </c:pt>
                    </c:strCache>
                  </c:strRef>
                </c:cat>
                <c:val>
                  <c:numRef>
                    <c:extLst xmlns:c15="http://schemas.microsoft.com/office/drawing/2012/chart">
                      <c:ext xmlns:c15="http://schemas.microsoft.com/office/drawing/2012/chart" uri="{02D57815-91ED-43cb-92C2-25804820EDAC}">
                        <c15:formulaRef>
                          <c15:sqref>entidad!$E$2:$E$18</c15:sqref>
                        </c15:formulaRef>
                      </c:ext>
                    </c:extLst>
                    <c:numCache>
                      <c:formatCode>General</c:formatCode>
                      <c:ptCount val="17"/>
                      <c:pt idx="2">
                        <c:v>4</c:v>
                      </c:pt>
                      <c:pt idx="4">
                        <c:v>4</c:v>
                      </c:pt>
                      <c:pt idx="5">
                        <c:v>4</c:v>
                      </c:pt>
                      <c:pt idx="6">
                        <c:v>2</c:v>
                      </c:pt>
                      <c:pt idx="7">
                        <c:v>3</c:v>
                      </c:pt>
                      <c:pt idx="9">
                        <c:v>9</c:v>
                      </c:pt>
                      <c:pt idx="10">
                        <c:v>8</c:v>
                      </c:pt>
                      <c:pt idx="11">
                        <c:v>5</c:v>
                      </c:pt>
                      <c:pt idx="12">
                        <c:v>4</c:v>
                      </c:pt>
                      <c:pt idx="13">
                        <c:v>18</c:v>
                      </c:pt>
                      <c:pt idx="14">
                        <c:v>25</c:v>
                      </c:pt>
                      <c:pt idx="15">
                        <c:v>204</c:v>
                      </c:pt>
                      <c:pt idx="16">
                        <c:v>367</c:v>
                      </c:pt>
                    </c:numCache>
                  </c:numRef>
                </c:val>
                <c:extLst xmlns:c15="http://schemas.microsoft.com/office/drawing/2012/chart">
                  <c:ext xmlns:c16="http://schemas.microsoft.com/office/drawing/2014/chart" uri="{C3380CC4-5D6E-409C-BE32-E72D297353CC}">
                    <c16:uniqueId val="{00000004-6441-4C72-B943-6F12FCAC7CF7}"/>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entidad!$F$1</c15:sqref>
                        </c15:formulaRef>
                      </c:ext>
                    </c:extLst>
                    <c:strCache>
                      <c:ptCount val="1"/>
                      <c:pt idx="0">
                        <c:v>may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entidad!$A$2:$A$18</c15:sqref>
                        </c15:formulaRef>
                      </c:ext>
                    </c:extLst>
                    <c:strCache>
                      <c:ptCount val="17"/>
                      <c:pt idx="0">
                        <c:v> Zacatecas </c:v>
                      </c:pt>
                      <c:pt idx="1">
                        <c:v> Nayarit </c:v>
                      </c:pt>
                      <c:pt idx="2">
                        <c:v> Tlaxcala </c:v>
                      </c:pt>
                      <c:pt idx="3">
                        <c:v> Michoacán </c:v>
                      </c:pt>
                      <c:pt idx="4">
                        <c:v> Baja California Sur </c:v>
                      </c:pt>
                      <c:pt idx="5">
                        <c:v> Quintana Roo </c:v>
                      </c:pt>
                      <c:pt idx="6">
                        <c:v> Chiapas </c:v>
                      </c:pt>
                      <c:pt idx="7">
                        <c:v> Morelos </c:v>
                      </c:pt>
                      <c:pt idx="8">
                        <c:v> Oaxaca </c:v>
                      </c:pt>
                      <c:pt idx="9">
                        <c:v> Guanajuato </c:v>
                      </c:pt>
                      <c:pt idx="10">
                        <c:v> Veracruz </c:v>
                      </c:pt>
                      <c:pt idx="11">
                        <c:v> Guerrero </c:v>
                      </c:pt>
                      <c:pt idx="12">
                        <c:v> Querétaro </c:v>
                      </c:pt>
                      <c:pt idx="13">
                        <c:v> Hidalgo </c:v>
                      </c:pt>
                      <c:pt idx="14">
                        <c:v> Puebla </c:v>
                      </c:pt>
                      <c:pt idx="15">
                        <c:v> Ciudad de México </c:v>
                      </c:pt>
                      <c:pt idx="16">
                        <c:v> Estado de México </c:v>
                      </c:pt>
                    </c:strCache>
                  </c:strRef>
                </c:cat>
                <c:val>
                  <c:numRef>
                    <c:extLst xmlns:c15="http://schemas.microsoft.com/office/drawing/2012/chart">
                      <c:ext xmlns:c15="http://schemas.microsoft.com/office/drawing/2012/chart" uri="{02D57815-91ED-43cb-92C2-25804820EDAC}">
                        <c15:formulaRef>
                          <c15:sqref>entidad!$F$2:$F$18</c15:sqref>
                        </c15:formulaRef>
                      </c:ext>
                    </c:extLst>
                    <c:numCache>
                      <c:formatCode>General</c:formatCode>
                      <c:ptCount val="17"/>
                      <c:pt idx="0">
                        <c:v>2</c:v>
                      </c:pt>
                      <c:pt idx="2">
                        <c:v>2</c:v>
                      </c:pt>
                      <c:pt idx="5">
                        <c:v>5</c:v>
                      </c:pt>
                      <c:pt idx="6">
                        <c:v>3</c:v>
                      </c:pt>
                      <c:pt idx="7">
                        <c:v>5</c:v>
                      </c:pt>
                      <c:pt idx="8">
                        <c:v>2</c:v>
                      </c:pt>
                      <c:pt idx="9">
                        <c:v>12</c:v>
                      </c:pt>
                      <c:pt idx="10">
                        <c:v>12</c:v>
                      </c:pt>
                      <c:pt idx="11">
                        <c:v>12</c:v>
                      </c:pt>
                      <c:pt idx="12">
                        <c:v>8</c:v>
                      </c:pt>
                      <c:pt idx="13">
                        <c:v>14</c:v>
                      </c:pt>
                      <c:pt idx="14">
                        <c:v>14</c:v>
                      </c:pt>
                      <c:pt idx="15">
                        <c:v>415</c:v>
                      </c:pt>
                      <c:pt idx="16">
                        <c:v>547</c:v>
                      </c:pt>
                    </c:numCache>
                  </c:numRef>
                </c:val>
                <c:extLst xmlns:c15="http://schemas.microsoft.com/office/drawing/2012/chart">
                  <c:ext xmlns:c16="http://schemas.microsoft.com/office/drawing/2014/chart" uri="{C3380CC4-5D6E-409C-BE32-E72D297353CC}">
                    <c16:uniqueId val="{00000005-6441-4C72-B943-6F12FCAC7CF7}"/>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entidad!$G$1</c15:sqref>
                        </c15:formulaRef>
                      </c:ext>
                    </c:extLst>
                    <c:strCache>
                      <c:ptCount val="1"/>
                      <c:pt idx="0">
                        <c:v>jun</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entidad!$A$2:$A$18</c15:sqref>
                        </c15:formulaRef>
                      </c:ext>
                    </c:extLst>
                    <c:strCache>
                      <c:ptCount val="17"/>
                      <c:pt idx="0">
                        <c:v> Zacatecas </c:v>
                      </c:pt>
                      <c:pt idx="1">
                        <c:v> Nayarit </c:v>
                      </c:pt>
                      <c:pt idx="2">
                        <c:v> Tlaxcala </c:v>
                      </c:pt>
                      <c:pt idx="3">
                        <c:v> Michoacán </c:v>
                      </c:pt>
                      <c:pt idx="4">
                        <c:v> Baja California Sur </c:v>
                      </c:pt>
                      <c:pt idx="5">
                        <c:v> Quintana Roo </c:v>
                      </c:pt>
                      <c:pt idx="6">
                        <c:v> Chiapas </c:v>
                      </c:pt>
                      <c:pt idx="7">
                        <c:v> Morelos </c:v>
                      </c:pt>
                      <c:pt idx="8">
                        <c:v> Oaxaca </c:v>
                      </c:pt>
                      <c:pt idx="9">
                        <c:v> Guanajuato </c:v>
                      </c:pt>
                      <c:pt idx="10">
                        <c:v> Veracruz </c:v>
                      </c:pt>
                      <c:pt idx="11">
                        <c:v> Guerrero </c:v>
                      </c:pt>
                      <c:pt idx="12">
                        <c:v> Querétaro </c:v>
                      </c:pt>
                      <c:pt idx="13">
                        <c:v> Hidalgo </c:v>
                      </c:pt>
                      <c:pt idx="14">
                        <c:v> Puebla </c:v>
                      </c:pt>
                      <c:pt idx="15">
                        <c:v> Ciudad de México </c:v>
                      </c:pt>
                      <c:pt idx="16">
                        <c:v> Estado de México </c:v>
                      </c:pt>
                    </c:strCache>
                  </c:strRef>
                </c:cat>
                <c:val>
                  <c:numRef>
                    <c:extLst xmlns:c15="http://schemas.microsoft.com/office/drawing/2012/chart">
                      <c:ext xmlns:c15="http://schemas.microsoft.com/office/drawing/2012/chart" uri="{02D57815-91ED-43cb-92C2-25804820EDAC}">
                        <c15:formulaRef>
                          <c15:sqref>entidad!$G$2:$G$18</c15:sqref>
                        </c15:formulaRef>
                      </c:ext>
                    </c:extLst>
                    <c:numCache>
                      <c:formatCode>General</c:formatCode>
                      <c:ptCount val="17"/>
                      <c:pt idx="3">
                        <c:v>6</c:v>
                      </c:pt>
                      <c:pt idx="4">
                        <c:v>4</c:v>
                      </c:pt>
                      <c:pt idx="6">
                        <c:v>12</c:v>
                      </c:pt>
                      <c:pt idx="7">
                        <c:v>6</c:v>
                      </c:pt>
                      <c:pt idx="8">
                        <c:v>6</c:v>
                      </c:pt>
                      <c:pt idx="9">
                        <c:v>4</c:v>
                      </c:pt>
                      <c:pt idx="10">
                        <c:v>16</c:v>
                      </c:pt>
                      <c:pt idx="11">
                        <c:v>14</c:v>
                      </c:pt>
                      <c:pt idx="12">
                        <c:v>18</c:v>
                      </c:pt>
                      <c:pt idx="13">
                        <c:v>52</c:v>
                      </c:pt>
                      <c:pt idx="14">
                        <c:v>39</c:v>
                      </c:pt>
                      <c:pt idx="15">
                        <c:v>402</c:v>
                      </c:pt>
                      <c:pt idx="16">
                        <c:v>610</c:v>
                      </c:pt>
                    </c:numCache>
                  </c:numRef>
                </c:val>
                <c:extLst xmlns:c15="http://schemas.microsoft.com/office/drawing/2012/chart">
                  <c:ext xmlns:c16="http://schemas.microsoft.com/office/drawing/2014/chart" uri="{C3380CC4-5D6E-409C-BE32-E72D297353CC}">
                    <c16:uniqueId val="{00000006-6441-4C72-B943-6F12FCAC7CF7}"/>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entidad!$H$1</c15:sqref>
                        </c15:formulaRef>
                      </c:ext>
                    </c:extLst>
                    <c:strCache>
                      <c:ptCount val="1"/>
                      <c:pt idx="0">
                        <c:v>jul</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entidad!$A$2:$A$18</c15:sqref>
                        </c15:formulaRef>
                      </c:ext>
                    </c:extLst>
                    <c:strCache>
                      <c:ptCount val="17"/>
                      <c:pt idx="0">
                        <c:v> Zacatecas </c:v>
                      </c:pt>
                      <c:pt idx="1">
                        <c:v> Nayarit </c:v>
                      </c:pt>
                      <c:pt idx="2">
                        <c:v> Tlaxcala </c:v>
                      </c:pt>
                      <c:pt idx="3">
                        <c:v> Michoacán </c:v>
                      </c:pt>
                      <c:pt idx="4">
                        <c:v> Baja California Sur </c:v>
                      </c:pt>
                      <c:pt idx="5">
                        <c:v> Quintana Roo </c:v>
                      </c:pt>
                      <c:pt idx="6">
                        <c:v> Chiapas </c:v>
                      </c:pt>
                      <c:pt idx="7">
                        <c:v> Morelos </c:v>
                      </c:pt>
                      <c:pt idx="8">
                        <c:v> Oaxaca </c:v>
                      </c:pt>
                      <c:pt idx="9">
                        <c:v> Guanajuato </c:v>
                      </c:pt>
                      <c:pt idx="10">
                        <c:v> Veracruz </c:v>
                      </c:pt>
                      <c:pt idx="11">
                        <c:v> Guerrero </c:v>
                      </c:pt>
                      <c:pt idx="12">
                        <c:v> Querétaro </c:v>
                      </c:pt>
                      <c:pt idx="13">
                        <c:v> Hidalgo </c:v>
                      </c:pt>
                      <c:pt idx="14">
                        <c:v> Puebla </c:v>
                      </c:pt>
                      <c:pt idx="15">
                        <c:v> Ciudad de México </c:v>
                      </c:pt>
                      <c:pt idx="16">
                        <c:v> Estado de México </c:v>
                      </c:pt>
                    </c:strCache>
                  </c:strRef>
                </c:cat>
                <c:val>
                  <c:numRef>
                    <c:extLst xmlns:c15="http://schemas.microsoft.com/office/drawing/2012/chart">
                      <c:ext xmlns:c15="http://schemas.microsoft.com/office/drawing/2012/chart" uri="{02D57815-91ED-43cb-92C2-25804820EDAC}">
                        <c15:formulaRef>
                          <c15:sqref>entidad!$H$2:$H$18</c15:sqref>
                        </c15:formulaRef>
                      </c:ext>
                    </c:extLst>
                    <c:numCache>
                      <c:formatCode>General</c:formatCode>
                      <c:ptCount val="17"/>
                      <c:pt idx="4">
                        <c:v>3</c:v>
                      </c:pt>
                      <c:pt idx="5">
                        <c:v>3</c:v>
                      </c:pt>
                      <c:pt idx="6">
                        <c:v>3</c:v>
                      </c:pt>
                      <c:pt idx="8">
                        <c:v>2</c:v>
                      </c:pt>
                      <c:pt idx="9">
                        <c:v>4</c:v>
                      </c:pt>
                      <c:pt idx="10">
                        <c:v>7</c:v>
                      </c:pt>
                      <c:pt idx="11">
                        <c:v>7</c:v>
                      </c:pt>
                      <c:pt idx="12">
                        <c:v>8</c:v>
                      </c:pt>
                      <c:pt idx="13">
                        <c:v>10</c:v>
                      </c:pt>
                      <c:pt idx="14">
                        <c:v>17</c:v>
                      </c:pt>
                      <c:pt idx="15">
                        <c:v>233</c:v>
                      </c:pt>
                      <c:pt idx="16">
                        <c:v>287</c:v>
                      </c:pt>
                    </c:numCache>
                  </c:numRef>
                </c:val>
                <c:extLst xmlns:c15="http://schemas.microsoft.com/office/drawing/2012/chart">
                  <c:ext xmlns:c16="http://schemas.microsoft.com/office/drawing/2014/chart" uri="{C3380CC4-5D6E-409C-BE32-E72D297353CC}">
                    <c16:uniqueId val="{00000007-6441-4C72-B943-6F12FCAC7CF7}"/>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entidad!$I$1</c15:sqref>
                        </c15:formulaRef>
                      </c:ext>
                    </c:extLst>
                    <c:strCache>
                      <c:ptCount val="1"/>
                      <c:pt idx="0">
                        <c:v>ago</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entidad!$A$2:$A$18</c15:sqref>
                        </c15:formulaRef>
                      </c:ext>
                    </c:extLst>
                    <c:strCache>
                      <c:ptCount val="17"/>
                      <c:pt idx="0">
                        <c:v> Zacatecas </c:v>
                      </c:pt>
                      <c:pt idx="1">
                        <c:v> Nayarit </c:v>
                      </c:pt>
                      <c:pt idx="2">
                        <c:v> Tlaxcala </c:v>
                      </c:pt>
                      <c:pt idx="3">
                        <c:v> Michoacán </c:v>
                      </c:pt>
                      <c:pt idx="4">
                        <c:v> Baja California Sur </c:v>
                      </c:pt>
                      <c:pt idx="5">
                        <c:v> Quintana Roo </c:v>
                      </c:pt>
                      <c:pt idx="6">
                        <c:v> Chiapas </c:v>
                      </c:pt>
                      <c:pt idx="7">
                        <c:v> Morelos </c:v>
                      </c:pt>
                      <c:pt idx="8">
                        <c:v> Oaxaca </c:v>
                      </c:pt>
                      <c:pt idx="9">
                        <c:v> Guanajuato </c:v>
                      </c:pt>
                      <c:pt idx="10">
                        <c:v> Veracruz </c:v>
                      </c:pt>
                      <c:pt idx="11">
                        <c:v> Guerrero </c:v>
                      </c:pt>
                      <c:pt idx="12">
                        <c:v> Querétaro </c:v>
                      </c:pt>
                      <c:pt idx="13">
                        <c:v> Hidalgo </c:v>
                      </c:pt>
                      <c:pt idx="14">
                        <c:v> Puebla </c:v>
                      </c:pt>
                      <c:pt idx="15">
                        <c:v> Ciudad de México </c:v>
                      </c:pt>
                      <c:pt idx="16">
                        <c:v> Estado de México </c:v>
                      </c:pt>
                    </c:strCache>
                  </c:strRef>
                </c:cat>
                <c:val>
                  <c:numRef>
                    <c:extLst xmlns:c15="http://schemas.microsoft.com/office/drawing/2012/chart">
                      <c:ext xmlns:c15="http://schemas.microsoft.com/office/drawing/2012/chart" uri="{02D57815-91ED-43cb-92C2-25804820EDAC}">
                        <c15:formulaRef>
                          <c15:sqref>entidad!$I$2:$I$18</c15:sqref>
                        </c15:formulaRef>
                      </c:ext>
                    </c:extLst>
                    <c:numCache>
                      <c:formatCode>General</c:formatCode>
                      <c:ptCount val="17"/>
                      <c:pt idx="2">
                        <c:v>6</c:v>
                      </c:pt>
                      <c:pt idx="3">
                        <c:v>3</c:v>
                      </c:pt>
                      <c:pt idx="4">
                        <c:v>2</c:v>
                      </c:pt>
                      <c:pt idx="5">
                        <c:v>6</c:v>
                      </c:pt>
                      <c:pt idx="7">
                        <c:v>10</c:v>
                      </c:pt>
                      <c:pt idx="8">
                        <c:v>7</c:v>
                      </c:pt>
                      <c:pt idx="11">
                        <c:v>6</c:v>
                      </c:pt>
                      <c:pt idx="12">
                        <c:v>8</c:v>
                      </c:pt>
                      <c:pt idx="13">
                        <c:v>8</c:v>
                      </c:pt>
                      <c:pt idx="14">
                        <c:v>27</c:v>
                      </c:pt>
                      <c:pt idx="15">
                        <c:v>346</c:v>
                      </c:pt>
                      <c:pt idx="16">
                        <c:v>469</c:v>
                      </c:pt>
                    </c:numCache>
                  </c:numRef>
                </c:val>
                <c:extLst xmlns:c15="http://schemas.microsoft.com/office/drawing/2012/chart">
                  <c:ext xmlns:c16="http://schemas.microsoft.com/office/drawing/2014/chart" uri="{C3380CC4-5D6E-409C-BE32-E72D297353CC}">
                    <c16:uniqueId val="{00000008-6441-4C72-B943-6F12FCAC7CF7}"/>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entidad!$J$1</c15:sqref>
                        </c15:formulaRef>
                      </c:ext>
                    </c:extLst>
                    <c:strCache>
                      <c:ptCount val="1"/>
                      <c:pt idx="0">
                        <c:v>sep</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entidad!$A$2:$A$18</c15:sqref>
                        </c15:formulaRef>
                      </c:ext>
                    </c:extLst>
                    <c:strCache>
                      <c:ptCount val="17"/>
                      <c:pt idx="0">
                        <c:v> Zacatecas </c:v>
                      </c:pt>
                      <c:pt idx="1">
                        <c:v> Nayarit </c:v>
                      </c:pt>
                      <c:pt idx="2">
                        <c:v> Tlaxcala </c:v>
                      </c:pt>
                      <c:pt idx="3">
                        <c:v> Michoacán </c:v>
                      </c:pt>
                      <c:pt idx="4">
                        <c:v> Baja California Sur </c:v>
                      </c:pt>
                      <c:pt idx="5">
                        <c:v> Quintana Roo </c:v>
                      </c:pt>
                      <c:pt idx="6">
                        <c:v> Chiapas </c:v>
                      </c:pt>
                      <c:pt idx="7">
                        <c:v> Morelos </c:v>
                      </c:pt>
                      <c:pt idx="8">
                        <c:v> Oaxaca </c:v>
                      </c:pt>
                      <c:pt idx="9">
                        <c:v> Guanajuato </c:v>
                      </c:pt>
                      <c:pt idx="10">
                        <c:v> Veracruz </c:v>
                      </c:pt>
                      <c:pt idx="11">
                        <c:v> Guerrero </c:v>
                      </c:pt>
                      <c:pt idx="12">
                        <c:v> Querétaro </c:v>
                      </c:pt>
                      <c:pt idx="13">
                        <c:v> Hidalgo </c:v>
                      </c:pt>
                      <c:pt idx="14">
                        <c:v> Puebla </c:v>
                      </c:pt>
                      <c:pt idx="15">
                        <c:v> Ciudad de México </c:v>
                      </c:pt>
                      <c:pt idx="16">
                        <c:v> Estado de México </c:v>
                      </c:pt>
                    </c:strCache>
                  </c:strRef>
                </c:cat>
                <c:val>
                  <c:numRef>
                    <c:extLst xmlns:c15="http://schemas.microsoft.com/office/drawing/2012/chart">
                      <c:ext xmlns:c15="http://schemas.microsoft.com/office/drawing/2012/chart" uri="{02D57815-91ED-43cb-92C2-25804820EDAC}">
                        <c15:formulaRef>
                          <c15:sqref>entidad!$J$2:$J$18</c15:sqref>
                        </c15:formulaRef>
                      </c:ext>
                    </c:extLst>
                    <c:numCache>
                      <c:formatCode>General</c:formatCode>
                      <c:ptCount val="17"/>
                      <c:pt idx="4">
                        <c:v>4</c:v>
                      </c:pt>
                      <c:pt idx="5">
                        <c:v>5</c:v>
                      </c:pt>
                      <c:pt idx="6">
                        <c:v>3</c:v>
                      </c:pt>
                      <c:pt idx="8">
                        <c:v>6</c:v>
                      </c:pt>
                      <c:pt idx="9">
                        <c:v>6</c:v>
                      </c:pt>
                      <c:pt idx="10">
                        <c:v>20</c:v>
                      </c:pt>
                      <c:pt idx="11">
                        <c:v>14</c:v>
                      </c:pt>
                      <c:pt idx="12">
                        <c:v>12</c:v>
                      </c:pt>
                      <c:pt idx="13">
                        <c:v>24</c:v>
                      </c:pt>
                      <c:pt idx="14">
                        <c:v>45</c:v>
                      </c:pt>
                      <c:pt idx="15">
                        <c:v>240</c:v>
                      </c:pt>
                      <c:pt idx="16">
                        <c:v>521</c:v>
                      </c:pt>
                    </c:numCache>
                  </c:numRef>
                </c:val>
                <c:extLst xmlns:c15="http://schemas.microsoft.com/office/drawing/2012/chart">
                  <c:ext xmlns:c16="http://schemas.microsoft.com/office/drawing/2014/chart" uri="{C3380CC4-5D6E-409C-BE32-E72D297353CC}">
                    <c16:uniqueId val="{00000009-6441-4C72-B943-6F12FCAC7CF7}"/>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entidad!$K$1</c15:sqref>
                        </c15:formulaRef>
                      </c:ext>
                    </c:extLst>
                    <c:strCache>
                      <c:ptCount val="1"/>
                      <c:pt idx="0">
                        <c:v>oct</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entidad!$A$2:$A$18</c15:sqref>
                        </c15:formulaRef>
                      </c:ext>
                    </c:extLst>
                    <c:strCache>
                      <c:ptCount val="17"/>
                      <c:pt idx="0">
                        <c:v> Zacatecas </c:v>
                      </c:pt>
                      <c:pt idx="1">
                        <c:v> Nayarit </c:v>
                      </c:pt>
                      <c:pt idx="2">
                        <c:v> Tlaxcala </c:v>
                      </c:pt>
                      <c:pt idx="3">
                        <c:v> Michoacán </c:v>
                      </c:pt>
                      <c:pt idx="4">
                        <c:v> Baja California Sur </c:v>
                      </c:pt>
                      <c:pt idx="5">
                        <c:v> Quintana Roo </c:v>
                      </c:pt>
                      <c:pt idx="6">
                        <c:v> Chiapas </c:v>
                      </c:pt>
                      <c:pt idx="7">
                        <c:v> Morelos </c:v>
                      </c:pt>
                      <c:pt idx="8">
                        <c:v> Oaxaca </c:v>
                      </c:pt>
                      <c:pt idx="9">
                        <c:v> Guanajuato </c:v>
                      </c:pt>
                      <c:pt idx="10">
                        <c:v> Veracruz </c:v>
                      </c:pt>
                      <c:pt idx="11">
                        <c:v> Guerrero </c:v>
                      </c:pt>
                      <c:pt idx="12">
                        <c:v> Querétaro </c:v>
                      </c:pt>
                      <c:pt idx="13">
                        <c:v> Hidalgo </c:v>
                      </c:pt>
                      <c:pt idx="14">
                        <c:v> Puebla </c:v>
                      </c:pt>
                      <c:pt idx="15">
                        <c:v> Ciudad de México </c:v>
                      </c:pt>
                      <c:pt idx="16">
                        <c:v> Estado de México </c:v>
                      </c:pt>
                    </c:strCache>
                  </c:strRef>
                </c:cat>
                <c:val>
                  <c:numRef>
                    <c:extLst xmlns:c15="http://schemas.microsoft.com/office/drawing/2012/chart">
                      <c:ext xmlns:c15="http://schemas.microsoft.com/office/drawing/2012/chart" uri="{02D57815-91ED-43cb-92C2-25804820EDAC}">
                        <c15:formulaRef>
                          <c15:sqref>entidad!$K$2:$K$18</c15:sqref>
                        </c15:formulaRef>
                      </c:ext>
                    </c:extLst>
                    <c:numCache>
                      <c:formatCode>General</c:formatCode>
                      <c:ptCount val="17"/>
                      <c:pt idx="5">
                        <c:v>4</c:v>
                      </c:pt>
                      <c:pt idx="9">
                        <c:v>4</c:v>
                      </c:pt>
                      <c:pt idx="10">
                        <c:v>16</c:v>
                      </c:pt>
                      <c:pt idx="11">
                        <c:v>10</c:v>
                      </c:pt>
                      <c:pt idx="12">
                        <c:v>10</c:v>
                      </c:pt>
                      <c:pt idx="13">
                        <c:v>19</c:v>
                      </c:pt>
                      <c:pt idx="14">
                        <c:v>60</c:v>
                      </c:pt>
                      <c:pt idx="15">
                        <c:v>207</c:v>
                      </c:pt>
                      <c:pt idx="16">
                        <c:v>476</c:v>
                      </c:pt>
                    </c:numCache>
                  </c:numRef>
                </c:val>
                <c:extLst xmlns:c15="http://schemas.microsoft.com/office/drawing/2012/chart">
                  <c:ext xmlns:c16="http://schemas.microsoft.com/office/drawing/2014/chart" uri="{C3380CC4-5D6E-409C-BE32-E72D297353CC}">
                    <c16:uniqueId val="{0000000A-6441-4C72-B943-6F12FCAC7CF7}"/>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entidad!$L$1</c15:sqref>
                        </c15:formulaRef>
                      </c:ext>
                    </c:extLst>
                    <c:strCache>
                      <c:ptCount val="1"/>
                      <c:pt idx="0">
                        <c:v>nov</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entidad!$A$2:$A$18</c15:sqref>
                        </c15:formulaRef>
                      </c:ext>
                    </c:extLst>
                    <c:strCache>
                      <c:ptCount val="17"/>
                      <c:pt idx="0">
                        <c:v> Zacatecas </c:v>
                      </c:pt>
                      <c:pt idx="1">
                        <c:v> Nayarit </c:v>
                      </c:pt>
                      <c:pt idx="2">
                        <c:v> Tlaxcala </c:v>
                      </c:pt>
                      <c:pt idx="3">
                        <c:v> Michoacán </c:v>
                      </c:pt>
                      <c:pt idx="4">
                        <c:v> Baja California Sur </c:v>
                      </c:pt>
                      <c:pt idx="5">
                        <c:v> Quintana Roo </c:v>
                      </c:pt>
                      <c:pt idx="6">
                        <c:v> Chiapas </c:v>
                      </c:pt>
                      <c:pt idx="7">
                        <c:v> Morelos </c:v>
                      </c:pt>
                      <c:pt idx="8">
                        <c:v> Oaxaca </c:v>
                      </c:pt>
                      <c:pt idx="9">
                        <c:v> Guanajuato </c:v>
                      </c:pt>
                      <c:pt idx="10">
                        <c:v> Veracruz </c:v>
                      </c:pt>
                      <c:pt idx="11">
                        <c:v> Guerrero </c:v>
                      </c:pt>
                      <c:pt idx="12">
                        <c:v> Querétaro </c:v>
                      </c:pt>
                      <c:pt idx="13">
                        <c:v> Hidalgo </c:v>
                      </c:pt>
                      <c:pt idx="14">
                        <c:v> Puebla </c:v>
                      </c:pt>
                      <c:pt idx="15">
                        <c:v> Ciudad de México </c:v>
                      </c:pt>
                      <c:pt idx="16">
                        <c:v> Estado de México </c:v>
                      </c:pt>
                    </c:strCache>
                  </c:strRef>
                </c:cat>
                <c:val>
                  <c:numRef>
                    <c:extLst xmlns:c15="http://schemas.microsoft.com/office/drawing/2012/chart">
                      <c:ext xmlns:c15="http://schemas.microsoft.com/office/drawing/2012/chart" uri="{02D57815-91ED-43cb-92C2-25804820EDAC}">
                        <c15:formulaRef>
                          <c15:sqref>entidad!$L$2:$L$18</c15:sqref>
                        </c15:formulaRef>
                      </c:ext>
                    </c:extLst>
                    <c:numCache>
                      <c:formatCode>General</c:formatCode>
                      <c:ptCount val="17"/>
                      <c:pt idx="1">
                        <c:v>5</c:v>
                      </c:pt>
                      <c:pt idx="3">
                        <c:v>6</c:v>
                      </c:pt>
                      <c:pt idx="4">
                        <c:v>2</c:v>
                      </c:pt>
                      <c:pt idx="6">
                        <c:v>2</c:v>
                      </c:pt>
                      <c:pt idx="8">
                        <c:v>5</c:v>
                      </c:pt>
                      <c:pt idx="9">
                        <c:v>4</c:v>
                      </c:pt>
                      <c:pt idx="11">
                        <c:v>11</c:v>
                      </c:pt>
                      <c:pt idx="12">
                        <c:v>12</c:v>
                      </c:pt>
                      <c:pt idx="13">
                        <c:v>24</c:v>
                      </c:pt>
                      <c:pt idx="14">
                        <c:v>42</c:v>
                      </c:pt>
                      <c:pt idx="15">
                        <c:v>250</c:v>
                      </c:pt>
                      <c:pt idx="16">
                        <c:v>487</c:v>
                      </c:pt>
                    </c:numCache>
                  </c:numRef>
                </c:val>
                <c:extLst xmlns:c15="http://schemas.microsoft.com/office/drawing/2012/chart">
                  <c:ext xmlns:c16="http://schemas.microsoft.com/office/drawing/2014/chart" uri="{C3380CC4-5D6E-409C-BE32-E72D297353CC}">
                    <c16:uniqueId val="{0000000B-6441-4C72-B943-6F12FCAC7CF7}"/>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entidad!$M$1</c15:sqref>
                        </c15:formulaRef>
                      </c:ext>
                    </c:extLst>
                    <c:strCache>
                      <c:ptCount val="1"/>
                      <c:pt idx="0">
                        <c:v>dic</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entidad!$A$2:$A$18</c15:sqref>
                        </c15:formulaRef>
                      </c:ext>
                    </c:extLst>
                    <c:strCache>
                      <c:ptCount val="17"/>
                      <c:pt idx="0">
                        <c:v> Zacatecas </c:v>
                      </c:pt>
                      <c:pt idx="1">
                        <c:v> Nayarit </c:v>
                      </c:pt>
                      <c:pt idx="2">
                        <c:v> Tlaxcala </c:v>
                      </c:pt>
                      <c:pt idx="3">
                        <c:v> Michoacán </c:v>
                      </c:pt>
                      <c:pt idx="4">
                        <c:v> Baja California Sur </c:v>
                      </c:pt>
                      <c:pt idx="5">
                        <c:v> Quintana Roo </c:v>
                      </c:pt>
                      <c:pt idx="6">
                        <c:v> Chiapas </c:v>
                      </c:pt>
                      <c:pt idx="7">
                        <c:v> Morelos </c:v>
                      </c:pt>
                      <c:pt idx="8">
                        <c:v> Oaxaca </c:v>
                      </c:pt>
                      <c:pt idx="9">
                        <c:v> Guanajuato </c:v>
                      </c:pt>
                      <c:pt idx="10">
                        <c:v> Veracruz </c:v>
                      </c:pt>
                      <c:pt idx="11">
                        <c:v> Guerrero </c:v>
                      </c:pt>
                      <c:pt idx="12">
                        <c:v> Querétaro </c:v>
                      </c:pt>
                      <c:pt idx="13">
                        <c:v> Hidalgo </c:v>
                      </c:pt>
                      <c:pt idx="14">
                        <c:v> Puebla </c:v>
                      </c:pt>
                      <c:pt idx="15">
                        <c:v> Ciudad de México </c:v>
                      </c:pt>
                      <c:pt idx="16">
                        <c:v> Estado de México </c:v>
                      </c:pt>
                    </c:strCache>
                  </c:strRef>
                </c:cat>
                <c:val>
                  <c:numRef>
                    <c:extLst xmlns:c15="http://schemas.microsoft.com/office/drawing/2012/chart">
                      <c:ext xmlns:c15="http://schemas.microsoft.com/office/drawing/2012/chart" uri="{02D57815-91ED-43cb-92C2-25804820EDAC}">
                        <c15:formulaRef>
                          <c15:sqref>entidad!$M$2:$M$18</c15:sqref>
                        </c15:formulaRef>
                      </c:ext>
                    </c:extLst>
                    <c:numCache>
                      <c:formatCode>General</c:formatCode>
                      <c:ptCount val="17"/>
                      <c:pt idx="4">
                        <c:v>3</c:v>
                      </c:pt>
                      <c:pt idx="7">
                        <c:v>3</c:v>
                      </c:pt>
                      <c:pt idx="8">
                        <c:v>3</c:v>
                      </c:pt>
                      <c:pt idx="9">
                        <c:v>6</c:v>
                      </c:pt>
                      <c:pt idx="10">
                        <c:v>7</c:v>
                      </c:pt>
                      <c:pt idx="11">
                        <c:v>8</c:v>
                      </c:pt>
                      <c:pt idx="12">
                        <c:v>8</c:v>
                      </c:pt>
                      <c:pt idx="13">
                        <c:v>14</c:v>
                      </c:pt>
                      <c:pt idx="14">
                        <c:v>19</c:v>
                      </c:pt>
                      <c:pt idx="15">
                        <c:v>134</c:v>
                      </c:pt>
                      <c:pt idx="16">
                        <c:v>154</c:v>
                      </c:pt>
                    </c:numCache>
                  </c:numRef>
                </c:val>
                <c:extLst xmlns:c15="http://schemas.microsoft.com/office/drawing/2012/chart">
                  <c:ext xmlns:c16="http://schemas.microsoft.com/office/drawing/2014/chart" uri="{C3380CC4-5D6E-409C-BE32-E72D297353CC}">
                    <c16:uniqueId val="{0000000C-6441-4C72-B943-6F12FCAC7CF7}"/>
                  </c:ext>
                </c:extLst>
              </c15:ser>
            </c15:filteredBarSeries>
          </c:ext>
        </c:extLst>
      </c:barChart>
      <c:catAx>
        <c:axId val="4358148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35815184"/>
        <c:crosses val="autoZero"/>
        <c:auto val="1"/>
        <c:lblAlgn val="ctr"/>
        <c:lblOffset val="100"/>
        <c:noMultiLvlLbl val="0"/>
      </c:catAx>
      <c:valAx>
        <c:axId val="4358151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435814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pre!$C$1</c:f>
              <c:strCache>
                <c:ptCount val="1"/>
                <c:pt idx="0">
                  <c:v>Nuevos Ingresos por mes</c:v>
                </c:pt>
              </c:strCache>
            </c:strRef>
          </c:tx>
          <c:spPr>
            <a:solidFill>
              <a:schemeClr val="accent1"/>
            </a:solidFill>
            <a:ln>
              <a:noFill/>
            </a:ln>
            <a:effectLst/>
          </c:spPr>
          <c:invertIfNegative val="0"/>
          <c:dPt>
            <c:idx val="1"/>
            <c:invertIfNegative val="0"/>
            <c:bubble3D val="0"/>
            <c:spPr>
              <a:solidFill>
                <a:srgbClr val="F5497D"/>
              </a:solidFill>
              <a:ln>
                <a:noFill/>
              </a:ln>
              <a:effectLst/>
            </c:spPr>
            <c:extLst>
              <c:ext xmlns:c16="http://schemas.microsoft.com/office/drawing/2014/chart" uri="{C3380CC4-5D6E-409C-BE32-E72D297353CC}">
                <c16:uniqueId val="{00000001-7BAF-4CC3-98C3-98B98FDF4A48}"/>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pre!$B$2:$B$13</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pre!$C$2:$C$13</c:f>
              <c:numCache>
                <c:formatCode>General</c:formatCode>
                <c:ptCount val="12"/>
                <c:pt idx="0">
                  <c:v>13</c:v>
                </c:pt>
                <c:pt idx="1">
                  <c:v>16</c:v>
                </c:pt>
                <c:pt idx="2">
                  <c:v>12</c:v>
                </c:pt>
                <c:pt idx="3">
                  <c:v>14</c:v>
                </c:pt>
                <c:pt idx="4">
                  <c:v>10</c:v>
                </c:pt>
                <c:pt idx="5">
                  <c:v>10</c:v>
                </c:pt>
                <c:pt idx="6">
                  <c:v>2</c:v>
                </c:pt>
                <c:pt idx="7">
                  <c:v>10</c:v>
                </c:pt>
                <c:pt idx="8">
                  <c:v>4</c:v>
                </c:pt>
                <c:pt idx="9">
                  <c:v>11</c:v>
                </c:pt>
                <c:pt idx="10">
                  <c:v>0</c:v>
                </c:pt>
                <c:pt idx="11">
                  <c:v>0</c:v>
                </c:pt>
              </c:numCache>
            </c:numRef>
          </c:val>
          <c:extLst>
            <c:ext xmlns:c16="http://schemas.microsoft.com/office/drawing/2014/chart" uri="{C3380CC4-5D6E-409C-BE32-E72D297353CC}">
              <c16:uniqueId val="{00000002-7BAF-4CC3-98C3-98B98FDF4A48}"/>
            </c:ext>
          </c:extLst>
        </c:ser>
        <c:dLbls>
          <c:dLblPos val="outEnd"/>
          <c:showLegendKey val="0"/>
          <c:showVal val="1"/>
          <c:showCatName val="0"/>
          <c:showSerName val="0"/>
          <c:showPercent val="0"/>
          <c:showBubbleSize val="0"/>
        </c:dLbls>
        <c:gapWidth val="219"/>
        <c:overlap val="-27"/>
        <c:axId val="1358948368"/>
        <c:axId val="1358937552"/>
      </c:barChart>
      <c:catAx>
        <c:axId val="1358948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358937552"/>
        <c:crosses val="autoZero"/>
        <c:auto val="1"/>
        <c:lblAlgn val="ctr"/>
        <c:lblOffset val="100"/>
        <c:noMultiLvlLbl val="0"/>
      </c:catAx>
      <c:valAx>
        <c:axId val="1358937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358948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Hoja1!$B$1</c:f>
              <c:strCache>
                <c:ptCount val="1"/>
                <c:pt idx="0">
                  <c:v>Cirugías por mes</c:v>
                </c:pt>
              </c:strCache>
            </c:strRef>
          </c:tx>
          <c:spPr>
            <a:solidFill>
              <a:schemeClr val="accent1"/>
            </a:solidFill>
            <a:ln>
              <a:noFill/>
            </a:ln>
            <a:effectLst/>
          </c:spPr>
          <c:invertIfNegative val="0"/>
          <c:dPt>
            <c:idx val="4"/>
            <c:invertIfNegative val="0"/>
            <c:bubble3D val="0"/>
            <c:spPr>
              <a:solidFill>
                <a:srgbClr val="F5497D"/>
              </a:solidFill>
              <a:ln>
                <a:noFill/>
              </a:ln>
              <a:effectLst/>
            </c:spPr>
            <c:extLst>
              <c:ext xmlns:c16="http://schemas.microsoft.com/office/drawing/2014/chart" uri="{C3380CC4-5D6E-409C-BE32-E72D297353CC}">
                <c16:uniqueId val="{00000001-1A00-40B9-9DA3-0EADC328C63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Hoja1!$A$2:$A$13</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Hoja1!$B$2:$B$13</c:f>
              <c:numCache>
                <c:formatCode>General</c:formatCode>
                <c:ptCount val="12"/>
                <c:pt idx="0">
                  <c:v>0</c:v>
                </c:pt>
                <c:pt idx="1">
                  <c:v>0</c:v>
                </c:pt>
                <c:pt idx="2">
                  <c:v>10</c:v>
                </c:pt>
                <c:pt idx="3">
                  <c:v>13</c:v>
                </c:pt>
                <c:pt idx="4">
                  <c:v>16</c:v>
                </c:pt>
                <c:pt idx="5">
                  <c:v>11</c:v>
                </c:pt>
                <c:pt idx="6">
                  <c:v>10</c:v>
                </c:pt>
                <c:pt idx="7">
                  <c:v>6</c:v>
                </c:pt>
                <c:pt idx="8">
                  <c:v>6</c:v>
                </c:pt>
                <c:pt idx="9">
                  <c:v>6</c:v>
                </c:pt>
                <c:pt idx="10">
                  <c:v>8</c:v>
                </c:pt>
                <c:pt idx="11">
                  <c:v>6</c:v>
                </c:pt>
              </c:numCache>
            </c:numRef>
          </c:val>
          <c:extLst>
            <c:ext xmlns:c16="http://schemas.microsoft.com/office/drawing/2014/chart" uri="{C3380CC4-5D6E-409C-BE32-E72D297353CC}">
              <c16:uniqueId val="{00000002-1A00-40B9-9DA3-0EADC328C634}"/>
            </c:ext>
          </c:extLst>
        </c:ser>
        <c:dLbls>
          <c:dLblPos val="outEnd"/>
          <c:showLegendKey val="0"/>
          <c:showVal val="1"/>
          <c:showCatName val="0"/>
          <c:showSerName val="0"/>
          <c:showPercent val="0"/>
          <c:showBubbleSize val="0"/>
        </c:dLbls>
        <c:gapWidth val="219"/>
        <c:overlap val="-27"/>
        <c:axId val="942421584"/>
        <c:axId val="942441968"/>
      </c:barChart>
      <c:catAx>
        <c:axId val="942421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42441968"/>
        <c:crosses val="autoZero"/>
        <c:auto val="1"/>
        <c:lblAlgn val="ctr"/>
        <c:lblOffset val="100"/>
        <c:noMultiLvlLbl val="0"/>
      </c:catAx>
      <c:valAx>
        <c:axId val="942441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42421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MX" dirty="0"/>
              <a:t>Por tipo de Cirugía</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barChart>
        <c:barDir val="bar"/>
        <c:grouping val="clustered"/>
        <c:varyColors val="0"/>
        <c:ser>
          <c:idx val="0"/>
          <c:order val="0"/>
          <c:tx>
            <c:strRef>
              <c:f>Hoja1!$B$1</c:f>
              <c:strCache>
                <c:ptCount val="1"/>
                <c:pt idx="0">
                  <c:v>Cirugías por tipo</c:v>
                </c:pt>
              </c:strCache>
            </c:strRef>
          </c:tx>
          <c:spPr>
            <a:solidFill>
              <a:schemeClr val="accent1"/>
            </a:solidFill>
            <a:ln>
              <a:noFill/>
            </a:ln>
            <a:effectLst/>
          </c:spPr>
          <c:invertIfNegative val="0"/>
          <c:dPt>
            <c:idx val="5"/>
            <c:invertIfNegative val="0"/>
            <c:bubble3D val="0"/>
            <c:spPr>
              <a:solidFill>
                <a:srgbClr val="F5497D"/>
              </a:solidFill>
              <a:ln>
                <a:noFill/>
              </a:ln>
              <a:effectLst/>
            </c:spPr>
            <c:extLst>
              <c:ext xmlns:c16="http://schemas.microsoft.com/office/drawing/2014/chart" uri="{C3380CC4-5D6E-409C-BE32-E72D297353CC}">
                <c16:uniqueId val="{00000001-8052-44D2-8EDF-FFD9910AB3B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Colgajo de Lengua</c:v>
                </c:pt>
                <c:pt idx="1">
                  <c:v>Retoque de labio</c:v>
                </c:pt>
                <c:pt idx="2">
                  <c:v>Tubos de ventilación</c:v>
                </c:pt>
                <c:pt idx="3">
                  <c:v>Queiloplastía bilateral</c:v>
                </c:pt>
                <c:pt idx="4">
                  <c:v>Palatoplastía</c:v>
                </c:pt>
                <c:pt idx="5">
                  <c:v>Queiloplastía unilateral</c:v>
                </c:pt>
              </c:strCache>
            </c:strRef>
          </c:cat>
          <c:val>
            <c:numRef>
              <c:f>Hoja1!$B$2:$B$7</c:f>
              <c:numCache>
                <c:formatCode>General</c:formatCode>
                <c:ptCount val="6"/>
                <c:pt idx="0">
                  <c:v>1</c:v>
                </c:pt>
                <c:pt idx="1">
                  <c:v>1</c:v>
                </c:pt>
                <c:pt idx="2">
                  <c:v>2</c:v>
                </c:pt>
                <c:pt idx="3">
                  <c:v>13</c:v>
                </c:pt>
                <c:pt idx="4">
                  <c:v>37</c:v>
                </c:pt>
                <c:pt idx="5">
                  <c:v>38</c:v>
                </c:pt>
              </c:numCache>
            </c:numRef>
          </c:val>
          <c:extLst>
            <c:ext xmlns:c16="http://schemas.microsoft.com/office/drawing/2014/chart" uri="{C3380CC4-5D6E-409C-BE32-E72D297353CC}">
              <c16:uniqueId val="{00000002-8052-44D2-8EDF-FFD9910AB3B9}"/>
            </c:ext>
          </c:extLst>
        </c:ser>
        <c:dLbls>
          <c:dLblPos val="outEnd"/>
          <c:showLegendKey val="0"/>
          <c:showVal val="1"/>
          <c:showCatName val="0"/>
          <c:showSerName val="0"/>
          <c:showPercent val="0"/>
          <c:showBubbleSize val="0"/>
        </c:dLbls>
        <c:gapWidth val="219"/>
        <c:axId val="942421584"/>
        <c:axId val="942441968"/>
      </c:barChart>
      <c:catAx>
        <c:axId val="9424215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42441968"/>
        <c:crosses val="autoZero"/>
        <c:auto val="1"/>
        <c:lblAlgn val="ctr"/>
        <c:lblOffset val="100"/>
        <c:noMultiLvlLbl val="0"/>
      </c:catAx>
      <c:valAx>
        <c:axId val="9424419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42421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MX"/>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Distribución por sexo</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767A-44D7-B112-7E9859C784D7}"/>
              </c:ext>
            </c:extLst>
          </c:dPt>
          <c:dPt>
            <c:idx val="1"/>
            <c:bubble3D val="0"/>
            <c:spPr>
              <a:solidFill>
                <a:srgbClr val="F5497D"/>
              </a:solidFill>
              <a:ln w="25400">
                <a:solidFill>
                  <a:schemeClr val="lt1"/>
                </a:solidFill>
              </a:ln>
              <a:effectLst/>
              <a:sp3d contourW="25400">
                <a:contourClr>
                  <a:schemeClr val="lt1"/>
                </a:contourClr>
              </a:sp3d>
            </c:spPr>
            <c:extLst>
              <c:ext xmlns:c16="http://schemas.microsoft.com/office/drawing/2014/chart" uri="{C3380CC4-5D6E-409C-BE32-E72D297353CC}">
                <c16:uniqueId val="{00000003-767A-44D7-B112-7E9859C784D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Niñas</c:v>
                </c:pt>
                <c:pt idx="1">
                  <c:v>Niños</c:v>
                </c:pt>
              </c:strCache>
            </c:strRef>
          </c:cat>
          <c:val>
            <c:numRef>
              <c:f>Hoja1!$B$2:$B$3</c:f>
              <c:numCache>
                <c:formatCode>General</c:formatCode>
                <c:ptCount val="2"/>
                <c:pt idx="0">
                  <c:v>32</c:v>
                </c:pt>
                <c:pt idx="1">
                  <c:v>61</c:v>
                </c:pt>
              </c:numCache>
            </c:numRef>
          </c:val>
          <c:extLst>
            <c:ext xmlns:c16="http://schemas.microsoft.com/office/drawing/2014/chart" uri="{C3380CC4-5D6E-409C-BE32-E72D297353CC}">
              <c16:uniqueId val="{00000004-767A-44D7-B112-7E9859C784D7}"/>
            </c:ext>
          </c:extLst>
        </c:ser>
        <c:dLbls>
          <c:dLblPos val="outEnd"/>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a:p>
        </p:txBody>
      </p:sp>
      <p:sp>
        <p:nvSpPr>
          <p:cNvPr id="4" name="Marcador de fecha 3">
            <a:extLst>
              <a:ext uri="{FF2B5EF4-FFF2-40B4-BE49-F238E27FC236}">
                <a16:creationId xmlns:a16="http://schemas.microsoft.com/office/drawing/2014/main" id="{E6D48F49-9350-46C8-9709-B779571A0030}"/>
              </a:ext>
            </a:extLst>
          </p:cNvPr>
          <p:cNvSpPr>
            <a:spLocks noGrp="1"/>
          </p:cNvSpPr>
          <p:nvPr>
            <p:ph type="dt" sz="half" idx="10"/>
          </p:nvPr>
        </p:nvSpPr>
        <p:spPr/>
        <p:txBody>
          <a:bodyPr/>
          <a:lstStyle>
            <a:lvl1pPr>
              <a:defRPr/>
            </a:lvl1pPr>
          </a:lstStyle>
          <a:p>
            <a:pPr>
              <a:defRPr/>
            </a:pPr>
            <a:fld id="{71D3030A-7291-48B9-AC1E-6357ACC911EE}" type="datetimeFigureOut">
              <a:rPr lang="es-MX"/>
              <a:pPr>
                <a:defRPr/>
              </a:pPr>
              <a:t>28/08/2024</a:t>
            </a:fld>
            <a:endParaRPr lang="es-MX"/>
          </a:p>
        </p:txBody>
      </p:sp>
      <p:sp>
        <p:nvSpPr>
          <p:cNvPr id="5" name="Marcador de pie de página 4">
            <a:extLst>
              <a:ext uri="{FF2B5EF4-FFF2-40B4-BE49-F238E27FC236}">
                <a16:creationId xmlns:a16="http://schemas.microsoft.com/office/drawing/2014/main" id="{7B5AD221-2D88-41C7-914F-47D75928C1BA}"/>
              </a:ext>
            </a:extLst>
          </p:cNvPr>
          <p:cNvSpPr>
            <a:spLocks noGrp="1"/>
          </p:cNvSpPr>
          <p:nvPr>
            <p:ph type="ftr" sz="quarter" idx="11"/>
          </p:nvPr>
        </p:nvSpPr>
        <p:spPr/>
        <p:txBody>
          <a:bodyPr/>
          <a:lstStyle>
            <a:lvl1pPr>
              <a:defRPr/>
            </a:lvl1pPr>
          </a:lstStyle>
          <a:p>
            <a:pPr>
              <a:defRPr/>
            </a:pPr>
            <a:endParaRPr lang="es-MX"/>
          </a:p>
        </p:txBody>
      </p:sp>
      <p:sp>
        <p:nvSpPr>
          <p:cNvPr id="6" name="Marcador de número de diapositiva 5">
            <a:extLst>
              <a:ext uri="{FF2B5EF4-FFF2-40B4-BE49-F238E27FC236}">
                <a16:creationId xmlns:a16="http://schemas.microsoft.com/office/drawing/2014/main" id="{A2EA91F7-993D-408C-9097-1EEC88C348E7}"/>
              </a:ext>
            </a:extLst>
          </p:cNvPr>
          <p:cNvSpPr>
            <a:spLocks noGrp="1"/>
          </p:cNvSpPr>
          <p:nvPr>
            <p:ph type="sldNum" sz="quarter" idx="12"/>
          </p:nvPr>
        </p:nvSpPr>
        <p:spPr/>
        <p:txBody>
          <a:bodyPr/>
          <a:lstStyle>
            <a:lvl1pPr>
              <a:defRPr/>
            </a:lvl1pPr>
          </a:lstStyle>
          <a:p>
            <a:pPr>
              <a:defRPr/>
            </a:pPr>
            <a:fld id="{24DE8EDE-8382-40A7-BC7C-B2A41BBF0F7E}" type="slidenum">
              <a:rPr lang="es-MX"/>
              <a:pPr>
                <a:defRPr/>
              </a:pPr>
              <a:t>‹Nº›</a:t>
            </a:fld>
            <a:endParaRPr lang="es-MX"/>
          </a:p>
        </p:txBody>
      </p:sp>
    </p:spTree>
    <p:extLst>
      <p:ext uri="{BB962C8B-B14F-4D97-AF65-F5344CB8AC3E}">
        <p14:creationId xmlns:p14="http://schemas.microsoft.com/office/powerpoint/2010/main" val="1846231397"/>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6A11C204-0A9B-4067-95C4-01651DB6248D}"/>
              </a:ext>
            </a:extLst>
          </p:cNvPr>
          <p:cNvSpPr>
            <a:spLocks noGrp="1"/>
          </p:cNvSpPr>
          <p:nvPr>
            <p:ph type="dt" sz="half" idx="10"/>
          </p:nvPr>
        </p:nvSpPr>
        <p:spPr/>
        <p:txBody>
          <a:bodyPr/>
          <a:lstStyle>
            <a:lvl1pPr>
              <a:defRPr/>
            </a:lvl1pPr>
          </a:lstStyle>
          <a:p>
            <a:pPr>
              <a:defRPr/>
            </a:pPr>
            <a:fld id="{454520E3-0A6A-4E3B-B7C9-487FCEE26838}" type="datetimeFigureOut">
              <a:rPr lang="es-MX"/>
              <a:pPr>
                <a:defRPr/>
              </a:pPr>
              <a:t>28/08/2024</a:t>
            </a:fld>
            <a:endParaRPr lang="es-MX"/>
          </a:p>
        </p:txBody>
      </p:sp>
      <p:sp>
        <p:nvSpPr>
          <p:cNvPr id="5" name="Marcador de pie de página 4">
            <a:extLst>
              <a:ext uri="{FF2B5EF4-FFF2-40B4-BE49-F238E27FC236}">
                <a16:creationId xmlns:a16="http://schemas.microsoft.com/office/drawing/2014/main" id="{B48CEC6F-5D6E-4170-9150-385ABD4F695C}"/>
              </a:ext>
            </a:extLst>
          </p:cNvPr>
          <p:cNvSpPr>
            <a:spLocks noGrp="1"/>
          </p:cNvSpPr>
          <p:nvPr>
            <p:ph type="ftr" sz="quarter" idx="11"/>
          </p:nvPr>
        </p:nvSpPr>
        <p:spPr/>
        <p:txBody>
          <a:bodyPr/>
          <a:lstStyle>
            <a:lvl1pPr>
              <a:defRPr/>
            </a:lvl1pPr>
          </a:lstStyle>
          <a:p>
            <a:pPr>
              <a:defRPr/>
            </a:pPr>
            <a:endParaRPr lang="es-MX"/>
          </a:p>
        </p:txBody>
      </p:sp>
      <p:sp>
        <p:nvSpPr>
          <p:cNvPr id="6" name="Marcador de número de diapositiva 5">
            <a:extLst>
              <a:ext uri="{FF2B5EF4-FFF2-40B4-BE49-F238E27FC236}">
                <a16:creationId xmlns:a16="http://schemas.microsoft.com/office/drawing/2014/main" id="{7170062B-7889-4100-93DB-8703B9A09DB4}"/>
              </a:ext>
            </a:extLst>
          </p:cNvPr>
          <p:cNvSpPr>
            <a:spLocks noGrp="1"/>
          </p:cNvSpPr>
          <p:nvPr>
            <p:ph type="sldNum" sz="quarter" idx="12"/>
          </p:nvPr>
        </p:nvSpPr>
        <p:spPr/>
        <p:txBody>
          <a:bodyPr/>
          <a:lstStyle>
            <a:lvl1pPr>
              <a:defRPr/>
            </a:lvl1pPr>
          </a:lstStyle>
          <a:p>
            <a:pPr>
              <a:defRPr/>
            </a:pPr>
            <a:fld id="{6B4B6F90-82FC-4D64-B3AA-282FB0D3BBA1}" type="slidenum">
              <a:rPr lang="es-MX"/>
              <a:pPr>
                <a:defRPr/>
              </a:pPr>
              <a:t>‹Nº›</a:t>
            </a:fld>
            <a:endParaRPr lang="es-MX"/>
          </a:p>
        </p:txBody>
      </p:sp>
    </p:spTree>
    <p:extLst>
      <p:ext uri="{BB962C8B-B14F-4D97-AF65-F5344CB8AC3E}">
        <p14:creationId xmlns:p14="http://schemas.microsoft.com/office/powerpoint/2010/main" val="4095491573"/>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E82A243D-DDD7-4828-8C8F-94149700255B}"/>
              </a:ext>
            </a:extLst>
          </p:cNvPr>
          <p:cNvSpPr>
            <a:spLocks noGrp="1"/>
          </p:cNvSpPr>
          <p:nvPr>
            <p:ph type="dt" sz="half" idx="10"/>
          </p:nvPr>
        </p:nvSpPr>
        <p:spPr/>
        <p:txBody>
          <a:bodyPr/>
          <a:lstStyle>
            <a:lvl1pPr>
              <a:defRPr/>
            </a:lvl1pPr>
          </a:lstStyle>
          <a:p>
            <a:pPr>
              <a:defRPr/>
            </a:pPr>
            <a:fld id="{064875BF-D528-46F6-BAEB-25350E993C4B}" type="datetimeFigureOut">
              <a:rPr lang="es-MX"/>
              <a:pPr>
                <a:defRPr/>
              </a:pPr>
              <a:t>28/08/2024</a:t>
            </a:fld>
            <a:endParaRPr lang="es-MX"/>
          </a:p>
        </p:txBody>
      </p:sp>
      <p:sp>
        <p:nvSpPr>
          <p:cNvPr id="5" name="Marcador de pie de página 4">
            <a:extLst>
              <a:ext uri="{FF2B5EF4-FFF2-40B4-BE49-F238E27FC236}">
                <a16:creationId xmlns:a16="http://schemas.microsoft.com/office/drawing/2014/main" id="{1FD80F8B-B2DA-416E-A3F9-198DD773922E}"/>
              </a:ext>
            </a:extLst>
          </p:cNvPr>
          <p:cNvSpPr>
            <a:spLocks noGrp="1"/>
          </p:cNvSpPr>
          <p:nvPr>
            <p:ph type="ftr" sz="quarter" idx="11"/>
          </p:nvPr>
        </p:nvSpPr>
        <p:spPr/>
        <p:txBody>
          <a:bodyPr/>
          <a:lstStyle>
            <a:lvl1pPr>
              <a:defRPr/>
            </a:lvl1pPr>
          </a:lstStyle>
          <a:p>
            <a:pPr>
              <a:defRPr/>
            </a:pPr>
            <a:endParaRPr lang="es-MX"/>
          </a:p>
        </p:txBody>
      </p:sp>
      <p:sp>
        <p:nvSpPr>
          <p:cNvPr id="6" name="Marcador de número de diapositiva 5">
            <a:extLst>
              <a:ext uri="{FF2B5EF4-FFF2-40B4-BE49-F238E27FC236}">
                <a16:creationId xmlns:a16="http://schemas.microsoft.com/office/drawing/2014/main" id="{BE83C5DD-DE21-4A68-A80E-8BF4C18915D0}"/>
              </a:ext>
            </a:extLst>
          </p:cNvPr>
          <p:cNvSpPr>
            <a:spLocks noGrp="1"/>
          </p:cNvSpPr>
          <p:nvPr>
            <p:ph type="sldNum" sz="quarter" idx="12"/>
          </p:nvPr>
        </p:nvSpPr>
        <p:spPr/>
        <p:txBody>
          <a:bodyPr/>
          <a:lstStyle>
            <a:lvl1pPr>
              <a:defRPr/>
            </a:lvl1pPr>
          </a:lstStyle>
          <a:p>
            <a:pPr>
              <a:defRPr/>
            </a:pPr>
            <a:fld id="{8077E4C3-25A0-4F79-98D8-89601A475969}" type="slidenum">
              <a:rPr lang="es-MX"/>
              <a:pPr>
                <a:defRPr/>
              </a:pPr>
              <a:t>‹Nº›</a:t>
            </a:fld>
            <a:endParaRPr lang="es-MX"/>
          </a:p>
        </p:txBody>
      </p:sp>
    </p:spTree>
    <p:extLst>
      <p:ext uri="{BB962C8B-B14F-4D97-AF65-F5344CB8AC3E}">
        <p14:creationId xmlns:p14="http://schemas.microsoft.com/office/powerpoint/2010/main" val="465739988"/>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936FD0C-2F63-446E-B73C-17AC1E5E5335}"/>
              </a:ext>
            </a:extLst>
          </p:cNvPr>
          <p:cNvSpPr>
            <a:spLocks noGrp="1"/>
          </p:cNvSpPr>
          <p:nvPr>
            <p:ph type="dt" sz="half" idx="10"/>
          </p:nvPr>
        </p:nvSpPr>
        <p:spPr/>
        <p:txBody>
          <a:bodyPr/>
          <a:lstStyle>
            <a:lvl1pPr>
              <a:defRPr/>
            </a:lvl1pPr>
          </a:lstStyle>
          <a:p>
            <a:pPr>
              <a:defRPr/>
            </a:pPr>
            <a:fld id="{149899CF-AF05-46EF-AEA8-40820AF1F25C}" type="datetimeFigureOut">
              <a:rPr lang="es-MX"/>
              <a:pPr>
                <a:defRPr/>
              </a:pPr>
              <a:t>28/08/2024</a:t>
            </a:fld>
            <a:endParaRPr lang="es-MX"/>
          </a:p>
        </p:txBody>
      </p:sp>
      <p:sp>
        <p:nvSpPr>
          <p:cNvPr id="5" name="Marcador de pie de página 4">
            <a:extLst>
              <a:ext uri="{FF2B5EF4-FFF2-40B4-BE49-F238E27FC236}">
                <a16:creationId xmlns:a16="http://schemas.microsoft.com/office/drawing/2014/main" id="{8291554D-3733-49D3-B8A3-FC31857350B3}"/>
              </a:ext>
            </a:extLst>
          </p:cNvPr>
          <p:cNvSpPr>
            <a:spLocks noGrp="1"/>
          </p:cNvSpPr>
          <p:nvPr>
            <p:ph type="ftr" sz="quarter" idx="11"/>
          </p:nvPr>
        </p:nvSpPr>
        <p:spPr/>
        <p:txBody>
          <a:bodyPr/>
          <a:lstStyle>
            <a:lvl1pPr>
              <a:defRPr/>
            </a:lvl1pPr>
          </a:lstStyle>
          <a:p>
            <a:pPr>
              <a:defRPr/>
            </a:pPr>
            <a:endParaRPr lang="es-MX"/>
          </a:p>
        </p:txBody>
      </p:sp>
      <p:sp>
        <p:nvSpPr>
          <p:cNvPr id="6" name="Marcador de número de diapositiva 5">
            <a:extLst>
              <a:ext uri="{FF2B5EF4-FFF2-40B4-BE49-F238E27FC236}">
                <a16:creationId xmlns:a16="http://schemas.microsoft.com/office/drawing/2014/main" id="{E416F677-AFFE-46D1-A08C-48B805A5D057}"/>
              </a:ext>
            </a:extLst>
          </p:cNvPr>
          <p:cNvSpPr>
            <a:spLocks noGrp="1"/>
          </p:cNvSpPr>
          <p:nvPr>
            <p:ph type="sldNum" sz="quarter" idx="12"/>
          </p:nvPr>
        </p:nvSpPr>
        <p:spPr/>
        <p:txBody>
          <a:bodyPr/>
          <a:lstStyle>
            <a:lvl1pPr>
              <a:defRPr/>
            </a:lvl1pPr>
          </a:lstStyle>
          <a:p>
            <a:pPr>
              <a:defRPr/>
            </a:pPr>
            <a:fld id="{10639785-70AD-4962-8E3C-84DE7A473160}" type="slidenum">
              <a:rPr lang="es-MX"/>
              <a:pPr>
                <a:defRPr/>
              </a:pPr>
              <a:t>‹Nº›</a:t>
            </a:fld>
            <a:endParaRPr lang="es-MX"/>
          </a:p>
        </p:txBody>
      </p:sp>
    </p:spTree>
    <p:extLst>
      <p:ext uri="{BB962C8B-B14F-4D97-AF65-F5344CB8AC3E}">
        <p14:creationId xmlns:p14="http://schemas.microsoft.com/office/powerpoint/2010/main" val="3504800058"/>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a:extLst>
              <a:ext uri="{FF2B5EF4-FFF2-40B4-BE49-F238E27FC236}">
                <a16:creationId xmlns:a16="http://schemas.microsoft.com/office/drawing/2014/main" id="{E46116E9-DB54-49D8-A8D3-B9FD91107550}"/>
              </a:ext>
            </a:extLst>
          </p:cNvPr>
          <p:cNvSpPr>
            <a:spLocks noGrp="1"/>
          </p:cNvSpPr>
          <p:nvPr>
            <p:ph type="dt" sz="half" idx="10"/>
          </p:nvPr>
        </p:nvSpPr>
        <p:spPr/>
        <p:txBody>
          <a:bodyPr/>
          <a:lstStyle>
            <a:lvl1pPr>
              <a:defRPr/>
            </a:lvl1pPr>
          </a:lstStyle>
          <a:p>
            <a:pPr>
              <a:defRPr/>
            </a:pPr>
            <a:fld id="{6D68A1C0-97C6-4B0B-ACD9-D81754712577}" type="datetimeFigureOut">
              <a:rPr lang="es-MX"/>
              <a:pPr>
                <a:defRPr/>
              </a:pPr>
              <a:t>28/08/2024</a:t>
            </a:fld>
            <a:endParaRPr lang="es-MX"/>
          </a:p>
        </p:txBody>
      </p:sp>
      <p:sp>
        <p:nvSpPr>
          <p:cNvPr id="5" name="Marcador de pie de página 4">
            <a:extLst>
              <a:ext uri="{FF2B5EF4-FFF2-40B4-BE49-F238E27FC236}">
                <a16:creationId xmlns:a16="http://schemas.microsoft.com/office/drawing/2014/main" id="{F17CB5D9-4800-4FF4-9F9E-E1CE90582D00}"/>
              </a:ext>
            </a:extLst>
          </p:cNvPr>
          <p:cNvSpPr>
            <a:spLocks noGrp="1"/>
          </p:cNvSpPr>
          <p:nvPr>
            <p:ph type="ftr" sz="quarter" idx="11"/>
          </p:nvPr>
        </p:nvSpPr>
        <p:spPr/>
        <p:txBody>
          <a:bodyPr/>
          <a:lstStyle>
            <a:lvl1pPr>
              <a:defRPr/>
            </a:lvl1pPr>
          </a:lstStyle>
          <a:p>
            <a:pPr>
              <a:defRPr/>
            </a:pPr>
            <a:endParaRPr lang="es-MX"/>
          </a:p>
        </p:txBody>
      </p:sp>
      <p:sp>
        <p:nvSpPr>
          <p:cNvPr id="6" name="Marcador de número de diapositiva 5">
            <a:extLst>
              <a:ext uri="{FF2B5EF4-FFF2-40B4-BE49-F238E27FC236}">
                <a16:creationId xmlns:a16="http://schemas.microsoft.com/office/drawing/2014/main" id="{00A70380-C1ED-4BDC-9992-A864FC8A3C2C}"/>
              </a:ext>
            </a:extLst>
          </p:cNvPr>
          <p:cNvSpPr>
            <a:spLocks noGrp="1"/>
          </p:cNvSpPr>
          <p:nvPr>
            <p:ph type="sldNum" sz="quarter" idx="12"/>
          </p:nvPr>
        </p:nvSpPr>
        <p:spPr/>
        <p:txBody>
          <a:bodyPr/>
          <a:lstStyle>
            <a:lvl1pPr>
              <a:defRPr/>
            </a:lvl1pPr>
          </a:lstStyle>
          <a:p>
            <a:pPr>
              <a:defRPr/>
            </a:pPr>
            <a:fld id="{BD0D3032-0592-4EAB-84D1-C76294214040}" type="slidenum">
              <a:rPr lang="es-MX"/>
              <a:pPr>
                <a:defRPr/>
              </a:pPr>
              <a:t>‹Nº›</a:t>
            </a:fld>
            <a:endParaRPr lang="es-MX"/>
          </a:p>
        </p:txBody>
      </p:sp>
    </p:spTree>
    <p:extLst>
      <p:ext uri="{BB962C8B-B14F-4D97-AF65-F5344CB8AC3E}">
        <p14:creationId xmlns:p14="http://schemas.microsoft.com/office/powerpoint/2010/main" val="3996220370"/>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3">
            <a:extLst>
              <a:ext uri="{FF2B5EF4-FFF2-40B4-BE49-F238E27FC236}">
                <a16:creationId xmlns:a16="http://schemas.microsoft.com/office/drawing/2014/main" id="{C26808F3-6DFE-4DAD-8996-A7863A4649E1}"/>
              </a:ext>
            </a:extLst>
          </p:cNvPr>
          <p:cNvSpPr>
            <a:spLocks noGrp="1"/>
          </p:cNvSpPr>
          <p:nvPr>
            <p:ph type="dt" sz="half" idx="10"/>
          </p:nvPr>
        </p:nvSpPr>
        <p:spPr/>
        <p:txBody>
          <a:bodyPr/>
          <a:lstStyle>
            <a:lvl1pPr>
              <a:defRPr/>
            </a:lvl1pPr>
          </a:lstStyle>
          <a:p>
            <a:pPr>
              <a:defRPr/>
            </a:pPr>
            <a:fld id="{E0ACB7A3-0B95-485B-B57A-EF0D58213114}" type="datetimeFigureOut">
              <a:rPr lang="es-MX"/>
              <a:pPr>
                <a:defRPr/>
              </a:pPr>
              <a:t>28/08/2024</a:t>
            </a:fld>
            <a:endParaRPr lang="es-MX"/>
          </a:p>
        </p:txBody>
      </p:sp>
      <p:sp>
        <p:nvSpPr>
          <p:cNvPr id="6" name="Marcador de pie de página 4">
            <a:extLst>
              <a:ext uri="{FF2B5EF4-FFF2-40B4-BE49-F238E27FC236}">
                <a16:creationId xmlns:a16="http://schemas.microsoft.com/office/drawing/2014/main" id="{9EEF9384-C3D1-48AA-A3EA-91A47C845C44}"/>
              </a:ext>
            </a:extLst>
          </p:cNvPr>
          <p:cNvSpPr>
            <a:spLocks noGrp="1"/>
          </p:cNvSpPr>
          <p:nvPr>
            <p:ph type="ftr" sz="quarter" idx="11"/>
          </p:nvPr>
        </p:nvSpPr>
        <p:spPr/>
        <p:txBody>
          <a:bodyPr/>
          <a:lstStyle>
            <a:lvl1pPr>
              <a:defRPr/>
            </a:lvl1pPr>
          </a:lstStyle>
          <a:p>
            <a:pPr>
              <a:defRPr/>
            </a:pPr>
            <a:endParaRPr lang="es-MX"/>
          </a:p>
        </p:txBody>
      </p:sp>
      <p:sp>
        <p:nvSpPr>
          <p:cNvPr id="7" name="Marcador de número de diapositiva 5">
            <a:extLst>
              <a:ext uri="{FF2B5EF4-FFF2-40B4-BE49-F238E27FC236}">
                <a16:creationId xmlns:a16="http://schemas.microsoft.com/office/drawing/2014/main" id="{40ECEC83-473A-4B8D-9130-088609AC4C57}"/>
              </a:ext>
            </a:extLst>
          </p:cNvPr>
          <p:cNvSpPr>
            <a:spLocks noGrp="1"/>
          </p:cNvSpPr>
          <p:nvPr>
            <p:ph type="sldNum" sz="quarter" idx="12"/>
          </p:nvPr>
        </p:nvSpPr>
        <p:spPr/>
        <p:txBody>
          <a:bodyPr/>
          <a:lstStyle>
            <a:lvl1pPr>
              <a:defRPr/>
            </a:lvl1pPr>
          </a:lstStyle>
          <a:p>
            <a:pPr>
              <a:defRPr/>
            </a:pPr>
            <a:fld id="{E07A2CAC-DFA9-4ED4-8717-542A6A5F42C6}" type="slidenum">
              <a:rPr lang="es-MX"/>
              <a:pPr>
                <a:defRPr/>
              </a:pPr>
              <a:t>‹Nº›</a:t>
            </a:fld>
            <a:endParaRPr lang="es-MX"/>
          </a:p>
        </p:txBody>
      </p:sp>
    </p:spTree>
    <p:extLst>
      <p:ext uri="{BB962C8B-B14F-4D97-AF65-F5344CB8AC3E}">
        <p14:creationId xmlns:p14="http://schemas.microsoft.com/office/powerpoint/2010/main" val="4003362295"/>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3">
            <a:extLst>
              <a:ext uri="{FF2B5EF4-FFF2-40B4-BE49-F238E27FC236}">
                <a16:creationId xmlns:a16="http://schemas.microsoft.com/office/drawing/2014/main" id="{8DED6163-D4B4-4D5C-9B5B-930D9A9A00B6}"/>
              </a:ext>
            </a:extLst>
          </p:cNvPr>
          <p:cNvSpPr>
            <a:spLocks noGrp="1"/>
          </p:cNvSpPr>
          <p:nvPr>
            <p:ph type="dt" sz="half" idx="10"/>
          </p:nvPr>
        </p:nvSpPr>
        <p:spPr/>
        <p:txBody>
          <a:bodyPr/>
          <a:lstStyle>
            <a:lvl1pPr>
              <a:defRPr/>
            </a:lvl1pPr>
          </a:lstStyle>
          <a:p>
            <a:pPr>
              <a:defRPr/>
            </a:pPr>
            <a:fld id="{44529613-ECB6-447A-A927-DCF4FBBB4260}" type="datetimeFigureOut">
              <a:rPr lang="es-MX"/>
              <a:pPr>
                <a:defRPr/>
              </a:pPr>
              <a:t>28/08/2024</a:t>
            </a:fld>
            <a:endParaRPr lang="es-MX"/>
          </a:p>
        </p:txBody>
      </p:sp>
      <p:sp>
        <p:nvSpPr>
          <p:cNvPr id="8" name="Marcador de pie de página 4">
            <a:extLst>
              <a:ext uri="{FF2B5EF4-FFF2-40B4-BE49-F238E27FC236}">
                <a16:creationId xmlns:a16="http://schemas.microsoft.com/office/drawing/2014/main" id="{C3098190-8FFE-4F2D-A83C-323797C1AEC5}"/>
              </a:ext>
            </a:extLst>
          </p:cNvPr>
          <p:cNvSpPr>
            <a:spLocks noGrp="1"/>
          </p:cNvSpPr>
          <p:nvPr>
            <p:ph type="ftr" sz="quarter" idx="11"/>
          </p:nvPr>
        </p:nvSpPr>
        <p:spPr/>
        <p:txBody>
          <a:bodyPr/>
          <a:lstStyle>
            <a:lvl1pPr>
              <a:defRPr/>
            </a:lvl1pPr>
          </a:lstStyle>
          <a:p>
            <a:pPr>
              <a:defRPr/>
            </a:pPr>
            <a:endParaRPr lang="es-MX"/>
          </a:p>
        </p:txBody>
      </p:sp>
      <p:sp>
        <p:nvSpPr>
          <p:cNvPr id="9" name="Marcador de número de diapositiva 5">
            <a:extLst>
              <a:ext uri="{FF2B5EF4-FFF2-40B4-BE49-F238E27FC236}">
                <a16:creationId xmlns:a16="http://schemas.microsoft.com/office/drawing/2014/main" id="{82A8091B-17B7-4925-A063-A488B6F4EA17}"/>
              </a:ext>
            </a:extLst>
          </p:cNvPr>
          <p:cNvSpPr>
            <a:spLocks noGrp="1"/>
          </p:cNvSpPr>
          <p:nvPr>
            <p:ph type="sldNum" sz="quarter" idx="12"/>
          </p:nvPr>
        </p:nvSpPr>
        <p:spPr/>
        <p:txBody>
          <a:bodyPr/>
          <a:lstStyle>
            <a:lvl1pPr>
              <a:defRPr/>
            </a:lvl1pPr>
          </a:lstStyle>
          <a:p>
            <a:pPr>
              <a:defRPr/>
            </a:pPr>
            <a:fld id="{F16AFF38-3021-47C9-A4CA-BE1BC2A5D547}" type="slidenum">
              <a:rPr lang="es-MX"/>
              <a:pPr>
                <a:defRPr/>
              </a:pPr>
              <a:t>‹Nº›</a:t>
            </a:fld>
            <a:endParaRPr lang="es-MX"/>
          </a:p>
        </p:txBody>
      </p:sp>
    </p:spTree>
    <p:extLst>
      <p:ext uri="{BB962C8B-B14F-4D97-AF65-F5344CB8AC3E}">
        <p14:creationId xmlns:p14="http://schemas.microsoft.com/office/powerpoint/2010/main" val="1632052316"/>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3">
            <a:extLst>
              <a:ext uri="{FF2B5EF4-FFF2-40B4-BE49-F238E27FC236}">
                <a16:creationId xmlns:a16="http://schemas.microsoft.com/office/drawing/2014/main" id="{AAF667CA-4132-4756-91D6-5E479CFCAAD0}"/>
              </a:ext>
            </a:extLst>
          </p:cNvPr>
          <p:cNvSpPr>
            <a:spLocks noGrp="1"/>
          </p:cNvSpPr>
          <p:nvPr>
            <p:ph type="dt" sz="half" idx="10"/>
          </p:nvPr>
        </p:nvSpPr>
        <p:spPr/>
        <p:txBody>
          <a:bodyPr/>
          <a:lstStyle>
            <a:lvl1pPr>
              <a:defRPr/>
            </a:lvl1pPr>
          </a:lstStyle>
          <a:p>
            <a:pPr>
              <a:defRPr/>
            </a:pPr>
            <a:fld id="{0493C18F-9AB6-4339-906D-58FEE964FD21}" type="datetimeFigureOut">
              <a:rPr lang="es-MX"/>
              <a:pPr>
                <a:defRPr/>
              </a:pPr>
              <a:t>28/08/2024</a:t>
            </a:fld>
            <a:endParaRPr lang="es-MX"/>
          </a:p>
        </p:txBody>
      </p:sp>
      <p:sp>
        <p:nvSpPr>
          <p:cNvPr id="4" name="Marcador de pie de página 4">
            <a:extLst>
              <a:ext uri="{FF2B5EF4-FFF2-40B4-BE49-F238E27FC236}">
                <a16:creationId xmlns:a16="http://schemas.microsoft.com/office/drawing/2014/main" id="{115B7405-75C7-4BA7-B51A-6E4765AC47A1}"/>
              </a:ext>
            </a:extLst>
          </p:cNvPr>
          <p:cNvSpPr>
            <a:spLocks noGrp="1"/>
          </p:cNvSpPr>
          <p:nvPr>
            <p:ph type="ftr" sz="quarter" idx="11"/>
          </p:nvPr>
        </p:nvSpPr>
        <p:spPr/>
        <p:txBody>
          <a:bodyPr/>
          <a:lstStyle>
            <a:lvl1pPr>
              <a:defRPr/>
            </a:lvl1pPr>
          </a:lstStyle>
          <a:p>
            <a:pPr>
              <a:defRPr/>
            </a:pPr>
            <a:endParaRPr lang="es-MX"/>
          </a:p>
        </p:txBody>
      </p:sp>
      <p:sp>
        <p:nvSpPr>
          <p:cNvPr id="5" name="Marcador de número de diapositiva 5">
            <a:extLst>
              <a:ext uri="{FF2B5EF4-FFF2-40B4-BE49-F238E27FC236}">
                <a16:creationId xmlns:a16="http://schemas.microsoft.com/office/drawing/2014/main" id="{D4EDD6B9-490F-44AC-9A12-3CD32E92722A}"/>
              </a:ext>
            </a:extLst>
          </p:cNvPr>
          <p:cNvSpPr>
            <a:spLocks noGrp="1"/>
          </p:cNvSpPr>
          <p:nvPr>
            <p:ph type="sldNum" sz="quarter" idx="12"/>
          </p:nvPr>
        </p:nvSpPr>
        <p:spPr/>
        <p:txBody>
          <a:bodyPr/>
          <a:lstStyle>
            <a:lvl1pPr>
              <a:defRPr/>
            </a:lvl1pPr>
          </a:lstStyle>
          <a:p>
            <a:pPr>
              <a:defRPr/>
            </a:pPr>
            <a:fld id="{98AAAAB4-FD5E-4AB6-ACD4-FE12E0AB6E5E}" type="slidenum">
              <a:rPr lang="es-MX"/>
              <a:pPr>
                <a:defRPr/>
              </a:pPr>
              <a:t>‹Nº›</a:t>
            </a:fld>
            <a:endParaRPr lang="es-MX"/>
          </a:p>
        </p:txBody>
      </p:sp>
    </p:spTree>
    <p:extLst>
      <p:ext uri="{BB962C8B-B14F-4D97-AF65-F5344CB8AC3E}">
        <p14:creationId xmlns:p14="http://schemas.microsoft.com/office/powerpoint/2010/main" val="226188978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a:extLst>
              <a:ext uri="{FF2B5EF4-FFF2-40B4-BE49-F238E27FC236}">
                <a16:creationId xmlns:a16="http://schemas.microsoft.com/office/drawing/2014/main" id="{4DC32E99-AB23-4729-8F4F-C6744AC6B628}"/>
              </a:ext>
            </a:extLst>
          </p:cNvPr>
          <p:cNvSpPr>
            <a:spLocks noGrp="1"/>
          </p:cNvSpPr>
          <p:nvPr>
            <p:ph type="dt" sz="half" idx="10"/>
          </p:nvPr>
        </p:nvSpPr>
        <p:spPr/>
        <p:txBody>
          <a:bodyPr/>
          <a:lstStyle>
            <a:lvl1pPr>
              <a:defRPr/>
            </a:lvl1pPr>
          </a:lstStyle>
          <a:p>
            <a:pPr>
              <a:defRPr/>
            </a:pPr>
            <a:fld id="{DB831987-8585-4188-81D2-A6A26C960808}" type="datetimeFigureOut">
              <a:rPr lang="es-MX"/>
              <a:pPr>
                <a:defRPr/>
              </a:pPr>
              <a:t>28/08/2024</a:t>
            </a:fld>
            <a:endParaRPr lang="es-MX"/>
          </a:p>
        </p:txBody>
      </p:sp>
      <p:sp>
        <p:nvSpPr>
          <p:cNvPr id="3" name="Marcador de pie de página 4">
            <a:extLst>
              <a:ext uri="{FF2B5EF4-FFF2-40B4-BE49-F238E27FC236}">
                <a16:creationId xmlns:a16="http://schemas.microsoft.com/office/drawing/2014/main" id="{2E470259-4462-4618-AF4D-607B53B6D65A}"/>
              </a:ext>
            </a:extLst>
          </p:cNvPr>
          <p:cNvSpPr>
            <a:spLocks noGrp="1"/>
          </p:cNvSpPr>
          <p:nvPr>
            <p:ph type="ftr" sz="quarter" idx="11"/>
          </p:nvPr>
        </p:nvSpPr>
        <p:spPr/>
        <p:txBody>
          <a:bodyPr/>
          <a:lstStyle>
            <a:lvl1pPr>
              <a:defRPr/>
            </a:lvl1pPr>
          </a:lstStyle>
          <a:p>
            <a:pPr>
              <a:defRPr/>
            </a:pPr>
            <a:endParaRPr lang="es-MX"/>
          </a:p>
        </p:txBody>
      </p:sp>
      <p:sp>
        <p:nvSpPr>
          <p:cNvPr id="4" name="Marcador de número de diapositiva 5">
            <a:extLst>
              <a:ext uri="{FF2B5EF4-FFF2-40B4-BE49-F238E27FC236}">
                <a16:creationId xmlns:a16="http://schemas.microsoft.com/office/drawing/2014/main" id="{3BA9D1A4-282F-4964-AF11-474A0D25B153}"/>
              </a:ext>
            </a:extLst>
          </p:cNvPr>
          <p:cNvSpPr>
            <a:spLocks noGrp="1"/>
          </p:cNvSpPr>
          <p:nvPr>
            <p:ph type="sldNum" sz="quarter" idx="12"/>
          </p:nvPr>
        </p:nvSpPr>
        <p:spPr/>
        <p:txBody>
          <a:bodyPr/>
          <a:lstStyle>
            <a:lvl1pPr>
              <a:defRPr/>
            </a:lvl1pPr>
          </a:lstStyle>
          <a:p>
            <a:pPr>
              <a:defRPr/>
            </a:pPr>
            <a:fld id="{5E30E611-F22F-4C58-BB99-3EE6542A54F2}" type="slidenum">
              <a:rPr lang="es-MX"/>
              <a:pPr>
                <a:defRPr/>
              </a:pPr>
              <a:t>‹Nº›</a:t>
            </a:fld>
            <a:endParaRPr lang="es-MX"/>
          </a:p>
        </p:txBody>
      </p:sp>
    </p:spTree>
    <p:extLst>
      <p:ext uri="{BB962C8B-B14F-4D97-AF65-F5344CB8AC3E}">
        <p14:creationId xmlns:p14="http://schemas.microsoft.com/office/powerpoint/2010/main" val="314763675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3">
            <a:extLst>
              <a:ext uri="{FF2B5EF4-FFF2-40B4-BE49-F238E27FC236}">
                <a16:creationId xmlns:a16="http://schemas.microsoft.com/office/drawing/2014/main" id="{02330D3B-359D-4D54-9ED1-34802A9215E4}"/>
              </a:ext>
            </a:extLst>
          </p:cNvPr>
          <p:cNvSpPr>
            <a:spLocks noGrp="1"/>
          </p:cNvSpPr>
          <p:nvPr>
            <p:ph type="dt" sz="half" idx="10"/>
          </p:nvPr>
        </p:nvSpPr>
        <p:spPr/>
        <p:txBody>
          <a:bodyPr/>
          <a:lstStyle>
            <a:lvl1pPr>
              <a:defRPr/>
            </a:lvl1pPr>
          </a:lstStyle>
          <a:p>
            <a:pPr>
              <a:defRPr/>
            </a:pPr>
            <a:fld id="{7052A5E7-E1B6-4B98-BF83-E7F1674FC59B}" type="datetimeFigureOut">
              <a:rPr lang="es-MX"/>
              <a:pPr>
                <a:defRPr/>
              </a:pPr>
              <a:t>28/08/2024</a:t>
            </a:fld>
            <a:endParaRPr lang="es-MX"/>
          </a:p>
        </p:txBody>
      </p:sp>
      <p:sp>
        <p:nvSpPr>
          <p:cNvPr id="6" name="Marcador de pie de página 4">
            <a:extLst>
              <a:ext uri="{FF2B5EF4-FFF2-40B4-BE49-F238E27FC236}">
                <a16:creationId xmlns:a16="http://schemas.microsoft.com/office/drawing/2014/main" id="{1CF3BA0A-FA3E-41E4-81A2-2FABA45B8EF3}"/>
              </a:ext>
            </a:extLst>
          </p:cNvPr>
          <p:cNvSpPr>
            <a:spLocks noGrp="1"/>
          </p:cNvSpPr>
          <p:nvPr>
            <p:ph type="ftr" sz="quarter" idx="11"/>
          </p:nvPr>
        </p:nvSpPr>
        <p:spPr/>
        <p:txBody>
          <a:bodyPr/>
          <a:lstStyle>
            <a:lvl1pPr>
              <a:defRPr/>
            </a:lvl1pPr>
          </a:lstStyle>
          <a:p>
            <a:pPr>
              <a:defRPr/>
            </a:pPr>
            <a:endParaRPr lang="es-MX"/>
          </a:p>
        </p:txBody>
      </p:sp>
      <p:sp>
        <p:nvSpPr>
          <p:cNvPr id="7" name="Marcador de número de diapositiva 5">
            <a:extLst>
              <a:ext uri="{FF2B5EF4-FFF2-40B4-BE49-F238E27FC236}">
                <a16:creationId xmlns:a16="http://schemas.microsoft.com/office/drawing/2014/main" id="{72AC3636-919C-40B4-B601-C172E4D3D96B}"/>
              </a:ext>
            </a:extLst>
          </p:cNvPr>
          <p:cNvSpPr>
            <a:spLocks noGrp="1"/>
          </p:cNvSpPr>
          <p:nvPr>
            <p:ph type="sldNum" sz="quarter" idx="12"/>
          </p:nvPr>
        </p:nvSpPr>
        <p:spPr/>
        <p:txBody>
          <a:bodyPr/>
          <a:lstStyle>
            <a:lvl1pPr>
              <a:defRPr/>
            </a:lvl1pPr>
          </a:lstStyle>
          <a:p>
            <a:pPr>
              <a:defRPr/>
            </a:pPr>
            <a:fld id="{22A467AE-C9A6-4CB2-B682-213D5B8A7159}" type="slidenum">
              <a:rPr lang="es-MX"/>
              <a:pPr>
                <a:defRPr/>
              </a:pPr>
              <a:t>‹Nº›</a:t>
            </a:fld>
            <a:endParaRPr lang="es-MX"/>
          </a:p>
        </p:txBody>
      </p:sp>
    </p:spTree>
    <p:extLst>
      <p:ext uri="{BB962C8B-B14F-4D97-AF65-F5344CB8AC3E}">
        <p14:creationId xmlns:p14="http://schemas.microsoft.com/office/powerpoint/2010/main" val="2478908956"/>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3">
            <a:extLst>
              <a:ext uri="{FF2B5EF4-FFF2-40B4-BE49-F238E27FC236}">
                <a16:creationId xmlns:a16="http://schemas.microsoft.com/office/drawing/2014/main" id="{1A47FF80-1A87-4B26-BD40-0EE9E0DD3602}"/>
              </a:ext>
            </a:extLst>
          </p:cNvPr>
          <p:cNvSpPr>
            <a:spLocks noGrp="1"/>
          </p:cNvSpPr>
          <p:nvPr>
            <p:ph type="dt" sz="half" idx="10"/>
          </p:nvPr>
        </p:nvSpPr>
        <p:spPr/>
        <p:txBody>
          <a:bodyPr/>
          <a:lstStyle>
            <a:lvl1pPr>
              <a:defRPr/>
            </a:lvl1pPr>
          </a:lstStyle>
          <a:p>
            <a:pPr>
              <a:defRPr/>
            </a:pPr>
            <a:fld id="{D3C9B7CE-E213-4EDA-A193-2753944B7181}" type="datetimeFigureOut">
              <a:rPr lang="es-MX"/>
              <a:pPr>
                <a:defRPr/>
              </a:pPr>
              <a:t>28/08/2024</a:t>
            </a:fld>
            <a:endParaRPr lang="es-MX"/>
          </a:p>
        </p:txBody>
      </p:sp>
      <p:sp>
        <p:nvSpPr>
          <p:cNvPr id="6" name="Marcador de pie de página 4">
            <a:extLst>
              <a:ext uri="{FF2B5EF4-FFF2-40B4-BE49-F238E27FC236}">
                <a16:creationId xmlns:a16="http://schemas.microsoft.com/office/drawing/2014/main" id="{65228934-D438-404E-8F26-FE00F5423146}"/>
              </a:ext>
            </a:extLst>
          </p:cNvPr>
          <p:cNvSpPr>
            <a:spLocks noGrp="1"/>
          </p:cNvSpPr>
          <p:nvPr>
            <p:ph type="ftr" sz="quarter" idx="11"/>
          </p:nvPr>
        </p:nvSpPr>
        <p:spPr/>
        <p:txBody>
          <a:bodyPr/>
          <a:lstStyle>
            <a:lvl1pPr>
              <a:defRPr/>
            </a:lvl1pPr>
          </a:lstStyle>
          <a:p>
            <a:pPr>
              <a:defRPr/>
            </a:pPr>
            <a:endParaRPr lang="es-MX"/>
          </a:p>
        </p:txBody>
      </p:sp>
      <p:sp>
        <p:nvSpPr>
          <p:cNvPr id="7" name="Marcador de número de diapositiva 5">
            <a:extLst>
              <a:ext uri="{FF2B5EF4-FFF2-40B4-BE49-F238E27FC236}">
                <a16:creationId xmlns:a16="http://schemas.microsoft.com/office/drawing/2014/main" id="{4402B02E-C83D-4FD4-BD20-F8FC4268C494}"/>
              </a:ext>
            </a:extLst>
          </p:cNvPr>
          <p:cNvSpPr>
            <a:spLocks noGrp="1"/>
          </p:cNvSpPr>
          <p:nvPr>
            <p:ph type="sldNum" sz="quarter" idx="12"/>
          </p:nvPr>
        </p:nvSpPr>
        <p:spPr/>
        <p:txBody>
          <a:bodyPr/>
          <a:lstStyle>
            <a:lvl1pPr>
              <a:defRPr/>
            </a:lvl1pPr>
          </a:lstStyle>
          <a:p>
            <a:pPr>
              <a:defRPr/>
            </a:pPr>
            <a:fld id="{D1455294-6AFC-4EF5-B85C-BA0C2EC76562}" type="slidenum">
              <a:rPr lang="es-MX"/>
              <a:pPr>
                <a:defRPr/>
              </a:pPr>
              <a:t>‹Nº›</a:t>
            </a:fld>
            <a:endParaRPr lang="es-MX"/>
          </a:p>
        </p:txBody>
      </p:sp>
    </p:spTree>
    <p:extLst>
      <p:ext uri="{BB962C8B-B14F-4D97-AF65-F5344CB8AC3E}">
        <p14:creationId xmlns:p14="http://schemas.microsoft.com/office/powerpoint/2010/main" val="94299598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a:extLst>
              <a:ext uri="{FF2B5EF4-FFF2-40B4-BE49-F238E27FC236}">
                <a16:creationId xmlns:a16="http://schemas.microsoft.com/office/drawing/2014/main" id="{434D831C-1C3A-4ED7-87F2-0D27493BED0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MX"/>
              <a:t>Haga clic para modificar el estilo de título del patrón</a:t>
            </a:r>
            <a:endParaRPr lang="es-MX" altLang="es-MX"/>
          </a:p>
        </p:txBody>
      </p:sp>
      <p:sp>
        <p:nvSpPr>
          <p:cNvPr id="1027" name="Marcador de texto 2">
            <a:extLst>
              <a:ext uri="{FF2B5EF4-FFF2-40B4-BE49-F238E27FC236}">
                <a16:creationId xmlns:a16="http://schemas.microsoft.com/office/drawing/2014/main" id="{AACC3785-6F48-40A6-8D04-1AA24047EF5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MX"/>
              <a:t>Editar el estilo de texto del patrón</a:t>
            </a:r>
          </a:p>
          <a:p>
            <a:pPr lvl="1"/>
            <a:r>
              <a:rPr lang="es-ES" altLang="es-MX"/>
              <a:t>Segundo nivel</a:t>
            </a:r>
          </a:p>
          <a:p>
            <a:pPr lvl="2"/>
            <a:r>
              <a:rPr lang="es-ES" altLang="es-MX"/>
              <a:t>Tercer nivel</a:t>
            </a:r>
          </a:p>
          <a:p>
            <a:pPr lvl="3"/>
            <a:r>
              <a:rPr lang="es-ES" altLang="es-MX"/>
              <a:t>Cuarto nivel</a:t>
            </a:r>
          </a:p>
          <a:p>
            <a:pPr lvl="4"/>
            <a:r>
              <a:rPr lang="es-ES" altLang="es-MX"/>
              <a:t>Quinto nivel</a:t>
            </a:r>
            <a:endParaRPr lang="es-MX" altLang="es-MX"/>
          </a:p>
        </p:txBody>
      </p:sp>
      <p:sp>
        <p:nvSpPr>
          <p:cNvPr id="4" name="Marcador de fecha 3">
            <a:extLst>
              <a:ext uri="{FF2B5EF4-FFF2-40B4-BE49-F238E27FC236}">
                <a16:creationId xmlns:a16="http://schemas.microsoft.com/office/drawing/2014/main" id="{FA84B943-F9F2-4D1D-9341-B6EF0D6B43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14FB0B6-CF08-4882-8148-06F11D9482F2}" type="datetimeFigureOut">
              <a:rPr lang="es-MX"/>
              <a:pPr>
                <a:defRPr/>
              </a:pPr>
              <a:t>28/08/2024</a:t>
            </a:fld>
            <a:endParaRPr lang="es-MX"/>
          </a:p>
        </p:txBody>
      </p:sp>
      <p:sp>
        <p:nvSpPr>
          <p:cNvPr id="5" name="Marcador de pie de página 4">
            <a:extLst>
              <a:ext uri="{FF2B5EF4-FFF2-40B4-BE49-F238E27FC236}">
                <a16:creationId xmlns:a16="http://schemas.microsoft.com/office/drawing/2014/main" id="{B93B1C47-60CF-400F-8D2B-2AC127814F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MX"/>
          </a:p>
        </p:txBody>
      </p:sp>
      <p:sp>
        <p:nvSpPr>
          <p:cNvPr id="6" name="Marcador de número de diapositiva 5">
            <a:extLst>
              <a:ext uri="{FF2B5EF4-FFF2-40B4-BE49-F238E27FC236}">
                <a16:creationId xmlns:a16="http://schemas.microsoft.com/office/drawing/2014/main" id="{64D78154-9BA6-4137-ACD2-47B5CE81E5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DD321C78-DDE9-4A6C-B2DA-0B74AB549467}" type="slidenum">
              <a:rPr lang="es-MX"/>
              <a:pPr>
                <a:defRPr/>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6.jp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chart" Target="../charts/chart11.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 Target="slide3.xml"/><Relationship Id="rId7" Type="http://schemas.openxmlformats.org/officeDocument/2006/relationships/image" Target="../media/image11.jp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g"/><Relationship Id="rId4" Type="http://schemas.openxmlformats.org/officeDocument/2006/relationships/image" Target="../media/image8.jpg"/><Relationship Id="rId9"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emf"/><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2.png"/><Relationship Id="rId7" Type="http://schemas.openxmlformats.org/officeDocument/2006/relationships/image" Target="../media/image26.jpe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image" Target="../media/image1.emf"/><Relationship Id="rId16"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19" Type="http://schemas.openxmlformats.org/officeDocument/2006/relationships/slide" Target="slide3.xml"/><Relationship Id="rId4" Type="http://schemas.openxmlformats.org/officeDocument/2006/relationships/image" Target="../media/image23.png"/><Relationship Id="rId9" Type="http://schemas.openxmlformats.org/officeDocument/2006/relationships/image" Target="../media/image28.jpeg"/><Relationship Id="rId14" Type="http://schemas.openxmlformats.org/officeDocument/2006/relationships/image" Target="../media/image33.png"/></Relationships>
</file>

<file path=ppt/slides/_rels/slide23.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slide" Target="slide3.xml"/><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emf"/><Relationship Id="rId2" Type="http://schemas.openxmlformats.org/officeDocument/2006/relationships/image" Target="../media/image1.emf"/><Relationship Id="rId16"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emf"/><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png"/><Relationship Id="rId7" Type="http://schemas.openxmlformats.org/officeDocument/2006/relationships/image" Target="../media/image57.jpe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10" Type="http://schemas.openxmlformats.org/officeDocument/2006/relationships/image" Target="../media/image60.jpeg"/><Relationship Id="rId4" Type="http://schemas.openxmlformats.org/officeDocument/2006/relationships/image" Target="../media/image54.jpeg"/><Relationship Id="rId9" Type="http://schemas.openxmlformats.org/officeDocument/2006/relationships/image" Target="../media/image59.jpeg"/></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64.jpe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62.jpeg"/><Relationship Id="rId4" Type="http://schemas.openxmlformats.org/officeDocument/2006/relationships/image" Target="../media/image61.png"/></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67.png"/><Relationship Id="rId4" Type="http://schemas.openxmlformats.org/officeDocument/2006/relationships/image" Target="../media/image66.png"/></Relationships>
</file>

<file path=ppt/slides/_rels/slide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8.jpeg"/><Relationship Id="rId7" Type="http://schemas.openxmlformats.org/officeDocument/2006/relationships/chart" Target="../charts/chart13.xml"/><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chart" Target="../charts/chart12.xml"/><Relationship Id="rId5" Type="http://schemas.openxmlformats.org/officeDocument/2006/relationships/slide" Target="slide3.xml"/><Relationship Id="rId4" Type="http://schemas.openxmlformats.org/officeDocument/2006/relationships/image" Target="../media/image69.jpeg"/></Relationships>
</file>

<file path=ppt/slides/_rels/slide3.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8.xml"/><Relationship Id="rId3" Type="http://schemas.openxmlformats.org/officeDocument/2006/relationships/slide" Target="slide4.xml"/><Relationship Id="rId7" Type="http://schemas.openxmlformats.org/officeDocument/2006/relationships/slide" Target="slide14.xml"/><Relationship Id="rId12" Type="http://schemas.openxmlformats.org/officeDocument/2006/relationships/slide" Target="slide26.xml"/><Relationship Id="rId2" Type="http://schemas.openxmlformats.org/officeDocument/2006/relationships/image" Target="../media/image1.emf"/><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7.xml"/><Relationship Id="rId11" Type="http://schemas.openxmlformats.org/officeDocument/2006/relationships/slide" Target="slide24.xml"/><Relationship Id="rId5" Type="http://schemas.openxmlformats.org/officeDocument/2006/relationships/slide" Target="slide6.xml"/><Relationship Id="rId15" Type="http://schemas.openxmlformats.org/officeDocument/2006/relationships/slide" Target="slide30.xml"/><Relationship Id="rId10" Type="http://schemas.openxmlformats.org/officeDocument/2006/relationships/slide" Target="slide21.xml"/><Relationship Id="rId4" Type="http://schemas.openxmlformats.org/officeDocument/2006/relationships/slide" Target="slide5.xml"/><Relationship Id="rId9" Type="http://schemas.openxmlformats.org/officeDocument/2006/relationships/slide" Target="slide19.xml"/><Relationship Id="rId14" Type="http://schemas.openxmlformats.org/officeDocument/2006/relationships/slide" Target="slide29.xml"/></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1.xml.rels><?xml version="1.0" encoding="UTF-8" standalone="yes"?>
<Relationships xmlns="http://schemas.openxmlformats.org/package/2006/relationships"><Relationship Id="rId8" Type="http://schemas.openxmlformats.org/officeDocument/2006/relationships/image" Target="../media/image74.jpg"/><Relationship Id="rId3" Type="http://schemas.openxmlformats.org/officeDocument/2006/relationships/hyperlink" Target="http://www.centrosuma.org/" TargetMode="External"/><Relationship Id="rId7" Type="http://schemas.openxmlformats.org/officeDocument/2006/relationships/image" Target="../media/image73.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72.emf"/><Relationship Id="rId5" Type="http://schemas.openxmlformats.org/officeDocument/2006/relationships/image" Target="../media/image71.emf"/><Relationship Id="rId4" Type="http://schemas.openxmlformats.org/officeDocument/2006/relationships/image" Target="../media/image2.png"/><Relationship Id="rId9"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chart" Target="../charts/chart5.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n 3">
            <a:extLst>
              <a:ext uri="{FF2B5EF4-FFF2-40B4-BE49-F238E27FC236}">
                <a16:creationId xmlns:a16="http://schemas.microsoft.com/office/drawing/2014/main" id="{A92F411B-817A-4530-8A93-90B18DF7F7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image2.png" descr="Logotipo, nombre de la empresa  Descripción generada automáticamente">
            <a:extLst>
              <a:ext uri="{FF2B5EF4-FFF2-40B4-BE49-F238E27FC236}">
                <a16:creationId xmlns:a16="http://schemas.microsoft.com/office/drawing/2014/main" id="{618E06AC-C337-4FDE-B207-43857AD1030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938963" y="2335213"/>
            <a:ext cx="4211637"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a:extLst>
              <a:ext uri="{FF2B5EF4-FFF2-40B4-BE49-F238E27FC236}">
                <a16:creationId xmlns:a16="http://schemas.microsoft.com/office/drawing/2014/main" id="{64DAC9D7-01D9-4B7B-93F0-D1C9E42A9C19}"/>
              </a:ext>
            </a:extLst>
          </p:cNvPr>
          <p:cNvSpPr txBox="1"/>
          <p:nvPr/>
        </p:nvSpPr>
        <p:spPr>
          <a:xfrm>
            <a:off x="7488238" y="1733550"/>
            <a:ext cx="3074987" cy="461963"/>
          </a:xfrm>
          <a:prstGeom prst="rect">
            <a:avLst/>
          </a:prstGeom>
          <a:noFill/>
        </p:spPr>
        <p:txBody>
          <a:bodyPr>
            <a:spAutoFit/>
          </a:bodyPr>
          <a:lstStyle/>
          <a:p>
            <a:pPr algn="ctr" eaLnBrk="1" fontAlgn="auto" hangingPunct="1">
              <a:spcBef>
                <a:spcPts val="0"/>
              </a:spcBef>
              <a:spcAft>
                <a:spcPts val="0"/>
              </a:spcAft>
              <a:defRPr/>
            </a:pPr>
            <a:r>
              <a:rPr lang="es-MX" sz="2400" b="1" dirty="0">
                <a:solidFill>
                  <a:schemeClr val="bg1">
                    <a:lumMod val="65000"/>
                  </a:schemeClr>
                </a:solidFill>
                <a:latin typeface="+mn-lt"/>
              </a:rPr>
              <a:t>INFORME ANUAL 2021</a:t>
            </a:r>
          </a:p>
        </p:txBody>
      </p:sp>
      <p:grpSp>
        <p:nvGrpSpPr>
          <p:cNvPr id="2053" name="docshapegroup1">
            <a:extLst>
              <a:ext uri="{FF2B5EF4-FFF2-40B4-BE49-F238E27FC236}">
                <a16:creationId xmlns:a16="http://schemas.microsoft.com/office/drawing/2014/main" id="{14DC8288-66A7-40A0-930A-C3B086D9728F}"/>
              </a:ext>
            </a:extLst>
          </p:cNvPr>
          <p:cNvGrpSpPr>
            <a:grpSpLocks/>
          </p:cNvGrpSpPr>
          <p:nvPr/>
        </p:nvGrpSpPr>
        <p:grpSpPr bwMode="auto">
          <a:xfrm>
            <a:off x="471488" y="6172200"/>
            <a:ext cx="5635625" cy="46038"/>
            <a:chOff x="11" y="15587"/>
            <a:chExt cx="12229" cy="72"/>
          </a:xfrm>
        </p:grpSpPr>
        <p:sp>
          <p:nvSpPr>
            <p:cNvPr id="2058" name="docshape2">
              <a:extLst>
                <a:ext uri="{FF2B5EF4-FFF2-40B4-BE49-F238E27FC236}">
                  <a16:creationId xmlns:a16="http://schemas.microsoft.com/office/drawing/2014/main" id="{40187331-ACE2-4631-84C4-B1CF03431737}"/>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2059" name="docshape3">
              <a:extLst>
                <a:ext uri="{FF2B5EF4-FFF2-40B4-BE49-F238E27FC236}">
                  <a16:creationId xmlns:a16="http://schemas.microsoft.com/office/drawing/2014/main" id="{685D0009-27DD-4B4F-A1E9-C58C7AEBA0B5}"/>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grpSp>
        <p:nvGrpSpPr>
          <p:cNvPr id="2054" name="docshapegroup1">
            <a:extLst>
              <a:ext uri="{FF2B5EF4-FFF2-40B4-BE49-F238E27FC236}">
                <a16:creationId xmlns:a16="http://schemas.microsoft.com/office/drawing/2014/main" id="{D0D6F292-BD87-4A41-B164-FAD29F2D06B9}"/>
              </a:ext>
            </a:extLst>
          </p:cNvPr>
          <p:cNvGrpSpPr>
            <a:grpSpLocks/>
          </p:cNvGrpSpPr>
          <p:nvPr/>
        </p:nvGrpSpPr>
        <p:grpSpPr bwMode="auto">
          <a:xfrm>
            <a:off x="6084888" y="6172200"/>
            <a:ext cx="5635625" cy="46038"/>
            <a:chOff x="11" y="15587"/>
            <a:chExt cx="12229" cy="72"/>
          </a:xfrm>
        </p:grpSpPr>
        <p:sp>
          <p:nvSpPr>
            <p:cNvPr id="2056" name="docshape2">
              <a:extLst>
                <a:ext uri="{FF2B5EF4-FFF2-40B4-BE49-F238E27FC236}">
                  <a16:creationId xmlns:a16="http://schemas.microsoft.com/office/drawing/2014/main" id="{9852D900-8385-4264-87D4-B6B9A65FD6B2}"/>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2057" name="docshape3">
              <a:extLst>
                <a:ext uri="{FF2B5EF4-FFF2-40B4-BE49-F238E27FC236}">
                  <a16:creationId xmlns:a16="http://schemas.microsoft.com/office/drawing/2014/main" id="{40828B11-8893-4F99-A2E0-75BD5EAAFE7A}"/>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pic>
        <p:nvPicPr>
          <p:cNvPr id="12" name="image2.png" descr="Logotipo, nombre de la empresa  Descripción generada automáticamente">
            <a:extLst>
              <a:ext uri="{FF2B5EF4-FFF2-40B4-BE49-F238E27FC236}">
                <a16:creationId xmlns:a16="http://schemas.microsoft.com/office/drawing/2014/main" id="{EAF10DBA-B07C-430A-9668-51DA856BE6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810" r="53464" b="22844"/>
          <a:stretch/>
        </p:blipFill>
        <p:spPr bwMode="auto">
          <a:xfrm>
            <a:off x="1141726" y="1763141"/>
            <a:ext cx="4563434" cy="297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agen 3">
            <a:extLst>
              <a:ext uri="{FF2B5EF4-FFF2-40B4-BE49-F238E27FC236}">
                <a16:creationId xmlns:a16="http://schemas.microsoft.com/office/drawing/2014/main" id="{EA2D2DF6-79EC-43B6-B344-F293B6E2A6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588"/>
            <a:ext cx="12192001"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67" name="docshapegroup1">
            <a:extLst>
              <a:ext uri="{FF2B5EF4-FFF2-40B4-BE49-F238E27FC236}">
                <a16:creationId xmlns:a16="http://schemas.microsoft.com/office/drawing/2014/main" id="{71BE8056-DBB1-4A3C-837D-8EFFD394F1E1}"/>
              </a:ext>
            </a:extLst>
          </p:cNvPr>
          <p:cNvGrpSpPr>
            <a:grpSpLocks/>
          </p:cNvGrpSpPr>
          <p:nvPr/>
        </p:nvGrpSpPr>
        <p:grpSpPr bwMode="auto">
          <a:xfrm>
            <a:off x="471488" y="6172200"/>
            <a:ext cx="5635625" cy="46038"/>
            <a:chOff x="11" y="15587"/>
            <a:chExt cx="12229" cy="72"/>
          </a:xfrm>
        </p:grpSpPr>
        <p:sp>
          <p:nvSpPr>
            <p:cNvPr id="11279" name="docshape2">
              <a:extLst>
                <a:ext uri="{FF2B5EF4-FFF2-40B4-BE49-F238E27FC236}">
                  <a16:creationId xmlns:a16="http://schemas.microsoft.com/office/drawing/2014/main" id="{B608CE6C-A7A3-41A2-B5A9-14FEAD9302FB}"/>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11280" name="docshape3">
              <a:extLst>
                <a:ext uri="{FF2B5EF4-FFF2-40B4-BE49-F238E27FC236}">
                  <a16:creationId xmlns:a16="http://schemas.microsoft.com/office/drawing/2014/main" id="{38AA4167-5A6C-4E21-98AA-92484011BB85}"/>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grpSp>
        <p:nvGrpSpPr>
          <p:cNvPr id="11268" name="docshapegroup1">
            <a:extLst>
              <a:ext uri="{FF2B5EF4-FFF2-40B4-BE49-F238E27FC236}">
                <a16:creationId xmlns:a16="http://schemas.microsoft.com/office/drawing/2014/main" id="{CE8FAC8D-FA44-4EE9-A58D-B6A53B5F0371}"/>
              </a:ext>
            </a:extLst>
          </p:cNvPr>
          <p:cNvGrpSpPr>
            <a:grpSpLocks/>
          </p:cNvGrpSpPr>
          <p:nvPr/>
        </p:nvGrpSpPr>
        <p:grpSpPr bwMode="auto">
          <a:xfrm>
            <a:off x="6084888" y="6172200"/>
            <a:ext cx="5635625" cy="46038"/>
            <a:chOff x="11" y="15587"/>
            <a:chExt cx="12229" cy="72"/>
          </a:xfrm>
        </p:grpSpPr>
        <p:sp>
          <p:nvSpPr>
            <p:cNvPr id="11277" name="docshape2">
              <a:extLst>
                <a:ext uri="{FF2B5EF4-FFF2-40B4-BE49-F238E27FC236}">
                  <a16:creationId xmlns:a16="http://schemas.microsoft.com/office/drawing/2014/main" id="{C8DC54FB-A07A-4579-956C-7CA3D9C2C3EA}"/>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11278" name="docshape3">
              <a:extLst>
                <a:ext uri="{FF2B5EF4-FFF2-40B4-BE49-F238E27FC236}">
                  <a16:creationId xmlns:a16="http://schemas.microsoft.com/office/drawing/2014/main" id="{B2D1573F-6F69-4FC7-9F25-E17C215D8229}"/>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sp>
        <p:nvSpPr>
          <p:cNvPr id="14" name="Esquina doblada 13">
            <a:hlinkClick r:id="rId3" action="ppaction://hlinksldjump" tooltip="Contenido"/>
            <a:extLst>
              <a:ext uri="{FF2B5EF4-FFF2-40B4-BE49-F238E27FC236}">
                <a16:creationId xmlns:a16="http://schemas.microsoft.com/office/drawing/2014/main" id="{FCD7F7DE-F178-4AE3-9F10-AFE75ADB0614}"/>
              </a:ext>
            </a:extLst>
          </p:cNvPr>
          <p:cNvSpPr/>
          <p:nvPr/>
        </p:nvSpPr>
        <p:spPr>
          <a:xfrm>
            <a:off x="11391900" y="452438"/>
            <a:ext cx="195263" cy="268287"/>
          </a:xfrm>
          <a:prstGeom prst="foldedCorner">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5" name="Flecha derecha 14">
            <a:hlinkClick r:id="" action="ppaction://hlinkshowjump?jump=nextslide"/>
            <a:extLst>
              <a:ext uri="{FF2B5EF4-FFF2-40B4-BE49-F238E27FC236}">
                <a16:creationId xmlns:a16="http://schemas.microsoft.com/office/drawing/2014/main" id="{E844471C-506C-40EF-99CD-43B79FA134B4}"/>
              </a:ext>
            </a:extLst>
          </p:cNvPr>
          <p:cNvSpPr/>
          <p:nvPr/>
        </p:nvSpPr>
        <p:spPr>
          <a:xfrm>
            <a:off x="11447463" y="836613"/>
            <a:ext cx="128587" cy="203200"/>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6" name="Flecha derecha 15">
            <a:hlinkClick r:id="" action="ppaction://hlinkshowjump?jump=previousslide"/>
            <a:extLst>
              <a:ext uri="{FF2B5EF4-FFF2-40B4-BE49-F238E27FC236}">
                <a16:creationId xmlns:a16="http://schemas.microsoft.com/office/drawing/2014/main" id="{BE69006D-047D-437B-9A6C-AC2556658B33}"/>
              </a:ext>
            </a:extLst>
          </p:cNvPr>
          <p:cNvSpPr/>
          <p:nvPr/>
        </p:nvSpPr>
        <p:spPr>
          <a:xfrm rot="10800000">
            <a:off x="11414125" y="1112838"/>
            <a:ext cx="130175" cy="204787"/>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2" name="CuadroTexto 1">
            <a:extLst>
              <a:ext uri="{FF2B5EF4-FFF2-40B4-BE49-F238E27FC236}">
                <a16:creationId xmlns:a16="http://schemas.microsoft.com/office/drawing/2014/main" id="{2B9E49D8-E22A-4160-AD9D-A1654335500A}"/>
              </a:ext>
            </a:extLst>
          </p:cNvPr>
          <p:cNvSpPr txBox="1"/>
          <p:nvPr/>
        </p:nvSpPr>
        <p:spPr>
          <a:xfrm>
            <a:off x="695325" y="523875"/>
            <a:ext cx="1114425" cy="338138"/>
          </a:xfrm>
          <a:prstGeom prst="rect">
            <a:avLst/>
          </a:prstGeom>
          <a:noFill/>
        </p:spPr>
        <p:txBody>
          <a:bodyPr wrap="none">
            <a:spAutoFit/>
          </a:bodyPr>
          <a:lstStyle/>
          <a:p>
            <a:pPr eaLnBrk="1" fontAlgn="auto" hangingPunct="1">
              <a:spcBef>
                <a:spcPts val="0"/>
              </a:spcBef>
              <a:spcAft>
                <a:spcPts val="0"/>
              </a:spcAft>
              <a:defRPr/>
            </a:pPr>
            <a:r>
              <a:rPr lang="es-MX" sz="1600" b="1" dirty="0">
                <a:solidFill>
                  <a:schemeClr val="bg1">
                    <a:lumMod val="50000"/>
                  </a:schemeClr>
                </a:solidFill>
                <a:latin typeface="+mn-lt"/>
              </a:rPr>
              <a:t>Resultados</a:t>
            </a:r>
          </a:p>
        </p:txBody>
      </p:sp>
      <p:sp>
        <p:nvSpPr>
          <p:cNvPr id="11274" name="CuadroTexto 17">
            <a:extLst>
              <a:ext uri="{FF2B5EF4-FFF2-40B4-BE49-F238E27FC236}">
                <a16:creationId xmlns:a16="http://schemas.microsoft.com/office/drawing/2014/main" id="{60375CFD-1C3F-4EB3-96B6-546417BDA4E3}"/>
              </a:ext>
            </a:extLst>
          </p:cNvPr>
          <p:cNvSpPr txBox="1">
            <a:spLocks noChangeArrowheads="1"/>
          </p:cNvSpPr>
          <p:nvPr/>
        </p:nvSpPr>
        <p:spPr bwMode="auto">
          <a:xfrm>
            <a:off x="1327150" y="1143000"/>
            <a:ext cx="405923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MX" altLang="es-MX" sz="1400" dirty="0"/>
              <a:t>De Preconsulta: </a:t>
            </a:r>
          </a:p>
          <a:p>
            <a:pPr algn="ctr" eaLnBrk="1" hangingPunct="1">
              <a:lnSpc>
                <a:spcPct val="100000"/>
              </a:lnSpc>
              <a:spcBef>
                <a:spcPct val="0"/>
              </a:spcBef>
              <a:buFontTx/>
              <a:buNone/>
            </a:pPr>
            <a:endParaRPr lang="es-MX" altLang="es-MX" sz="1400" b="1" dirty="0"/>
          </a:p>
          <a:p>
            <a:pPr algn="ctr" eaLnBrk="1" hangingPunct="1">
              <a:lnSpc>
                <a:spcPct val="100000"/>
              </a:lnSpc>
              <a:spcBef>
                <a:spcPct val="0"/>
              </a:spcBef>
              <a:buFontTx/>
              <a:buNone/>
            </a:pPr>
            <a:r>
              <a:rPr lang="es-MX" altLang="es-MX" sz="1400" b="1" dirty="0"/>
              <a:t>102 valoraciones</a:t>
            </a:r>
          </a:p>
        </p:txBody>
      </p:sp>
      <p:sp>
        <p:nvSpPr>
          <p:cNvPr id="11275" name="CuadroTexto 9">
            <a:extLst>
              <a:ext uri="{FF2B5EF4-FFF2-40B4-BE49-F238E27FC236}">
                <a16:creationId xmlns:a16="http://schemas.microsoft.com/office/drawing/2014/main" id="{FB556199-F49E-49B6-B8DE-3960E49F1760}"/>
              </a:ext>
            </a:extLst>
          </p:cNvPr>
          <p:cNvSpPr txBox="1">
            <a:spLocks noChangeArrowheads="1"/>
          </p:cNvSpPr>
          <p:nvPr/>
        </p:nvSpPr>
        <p:spPr bwMode="auto">
          <a:xfrm>
            <a:off x="1071563" y="5526088"/>
            <a:ext cx="39735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MX" altLang="es-MX" sz="900"/>
              <a:t>* En el mes de Noviembre y Diciembre se cerro agenda, por eso aparece en cero </a:t>
            </a:r>
          </a:p>
        </p:txBody>
      </p:sp>
      <p:graphicFrame>
        <p:nvGraphicFramePr>
          <p:cNvPr id="18" name="Gráfico 17">
            <a:extLst>
              <a:ext uri="{FF2B5EF4-FFF2-40B4-BE49-F238E27FC236}">
                <a16:creationId xmlns:a16="http://schemas.microsoft.com/office/drawing/2014/main" id="{762263D2-5F39-44AB-A4B4-3EC8235EFE87}"/>
              </a:ext>
            </a:extLst>
          </p:cNvPr>
          <p:cNvGraphicFramePr>
            <a:graphicFrameLocks/>
          </p:cNvGraphicFramePr>
          <p:nvPr>
            <p:extLst>
              <p:ext uri="{D42A27DB-BD31-4B8C-83A1-F6EECF244321}">
                <p14:modId xmlns:p14="http://schemas.microsoft.com/office/powerpoint/2010/main" val="2521166336"/>
              </p:ext>
            </p:extLst>
          </p:nvPr>
        </p:nvGraphicFramePr>
        <p:xfrm>
          <a:off x="1071304" y="2019053"/>
          <a:ext cx="4572000" cy="3350278"/>
        </p:xfrm>
        <a:graphic>
          <a:graphicData uri="http://schemas.openxmlformats.org/drawingml/2006/chart">
            <c:chart xmlns:c="http://schemas.openxmlformats.org/drawingml/2006/chart" xmlns:r="http://schemas.openxmlformats.org/officeDocument/2006/relationships" r:id="rId4"/>
          </a:graphicData>
        </a:graphic>
      </p:graphicFrame>
      <p:sp>
        <p:nvSpPr>
          <p:cNvPr id="19" name="CuadroTexto 18">
            <a:extLst>
              <a:ext uri="{FF2B5EF4-FFF2-40B4-BE49-F238E27FC236}">
                <a16:creationId xmlns:a16="http://schemas.microsoft.com/office/drawing/2014/main" id="{657A1189-C6A9-4F79-BD39-2D239599E0E2}"/>
              </a:ext>
            </a:extLst>
          </p:cNvPr>
          <p:cNvSpPr txBox="1"/>
          <p:nvPr/>
        </p:nvSpPr>
        <p:spPr>
          <a:xfrm>
            <a:off x="1071304" y="5525727"/>
            <a:ext cx="3974165" cy="230832"/>
          </a:xfrm>
          <a:prstGeom prst="rect">
            <a:avLst/>
          </a:prstGeom>
          <a:noFill/>
        </p:spPr>
        <p:txBody>
          <a:bodyPr wrap="none" rtlCol="0">
            <a:spAutoFit/>
          </a:bodyPr>
          <a:lstStyle/>
          <a:p>
            <a:r>
              <a:rPr lang="es-MX" sz="900" dirty="0"/>
              <a:t>* En el mes de Noviembre y Diciembre se cerro agenda, por eso aparece en cero </a:t>
            </a:r>
          </a:p>
        </p:txBody>
      </p:sp>
      <p:pic>
        <p:nvPicPr>
          <p:cNvPr id="20" name="image6.jpeg">
            <a:extLst>
              <a:ext uri="{FF2B5EF4-FFF2-40B4-BE49-F238E27FC236}">
                <a16:creationId xmlns:a16="http://schemas.microsoft.com/office/drawing/2014/main" id="{5F1E585B-1FBE-4126-8180-114FE9D1E79F}"/>
              </a:ext>
            </a:extLst>
          </p:cNvPr>
          <p:cNvPicPr/>
          <p:nvPr/>
        </p:nvPicPr>
        <p:blipFill>
          <a:blip r:embed="rId5" cstate="print">
            <a:duotone>
              <a:schemeClr val="accent3">
                <a:shade val="45000"/>
                <a:satMod val="135000"/>
              </a:schemeClr>
              <a:prstClr val="white"/>
            </a:duotone>
          </a:blip>
          <a:stretch>
            <a:fillRect/>
          </a:stretch>
        </p:blipFill>
        <p:spPr>
          <a:xfrm>
            <a:off x="6913201" y="836210"/>
            <a:ext cx="3961765" cy="4951095"/>
          </a:xfrm>
          <a:prstGeom prst="rect">
            <a:avLst/>
          </a:prstGeom>
        </p:spPr>
      </p:pic>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agen 3">
            <a:extLst>
              <a:ext uri="{FF2B5EF4-FFF2-40B4-BE49-F238E27FC236}">
                <a16:creationId xmlns:a16="http://schemas.microsoft.com/office/drawing/2014/main" id="{722C34F8-C331-4C7A-BD16-9665C9C9D0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588"/>
            <a:ext cx="12192001"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1" name="docshapegroup1">
            <a:extLst>
              <a:ext uri="{FF2B5EF4-FFF2-40B4-BE49-F238E27FC236}">
                <a16:creationId xmlns:a16="http://schemas.microsoft.com/office/drawing/2014/main" id="{C6045FAF-DF44-4542-A4A5-9093DD17CAD6}"/>
              </a:ext>
            </a:extLst>
          </p:cNvPr>
          <p:cNvGrpSpPr>
            <a:grpSpLocks/>
          </p:cNvGrpSpPr>
          <p:nvPr/>
        </p:nvGrpSpPr>
        <p:grpSpPr bwMode="auto">
          <a:xfrm>
            <a:off x="471488" y="6172200"/>
            <a:ext cx="5635625" cy="46038"/>
            <a:chOff x="11" y="15587"/>
            <a:chExt cx="12229" cy="72"/>
          </a:xfrm>
        </p:grpSpPr>
        <p:sp>
          <p:nvSpPr>
            <p:cNvPr id="12325" name="docshape2">
              <a:extLst>
                <a:ext uri="{FF2B5EF4-FFF2-40B4-BE49-F238E27FC236}">
                  <a16:creationId xmlns:a16="http://schemas.microsoft.com/office/drawing/2014/main" id="{84F40602-464A-48FC-9DAA-3DD579728954}"/>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12326" name="docshape3">
              <a:extLst>
                <a:ext uri="{FF2B5EF4-FFF2-40B4-BE49-F238E27FC236}">
                  <a16:creationId xmlns:a16="http://schemas.microsoft.com/office/drawing/2014/main" id="{C08D31A3-3754-4B6B-96D3-1AB62949E3B2}"/>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grpSp>
        <p:nvGrpSpPr>
          <p:cNvPr id="12292" name="docshapegroup1">
            <a:extLst>
              <a:ext uri="{FF2B5EF4-FFF2-40B4-BE49-F238E27FC236}">
                <a16:creationId xmlns:a16="http://schemas.microsoft.com/office/drawing/2014/main" id="{9AFE2CFF-A572-4AA9-A70E-80A953D4F747}"/>
              </a:ext>
            </a:extLst>
          </p:cNvPr>
          <p:cNvGrpSpPr>
            <a:grpSpLocks/>
          </p:cNvGrpSpPr>
          <p:nvPr/>
        </p:nvGrpSpPr>
        <p:grpSpPr bwMode="auto">
          <a:xfrm>
            <a:off x="6084888" y="6172200"/>
            <a:ext cx="5635625" cy="46038"/>
            <a:chOff x="11" y="15587"/>
            <a:chExt cx="12229" cy="72"/>
          </a:xfrm>
        </p:grpSpPr>
        <p:sp>
          <p:nvSpPr>
            <p:cNvPr id="12323" name="docshape2">
              <a:extLst>
                <a:ext uri="{FF2B5EF4-FFF2-40B4-BE49-F238E27FC236}">
                  <a16:creationId xmlns:a16="http://schemas.microsoft.com/office/drawing/2014/main" id="{AFDB6B7D-63FC-4FDC-B89A-F9750BFD9210}"/>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12324" name="docshape3">
              <a:extLst>
                <a:ext uri="{FF2B5EF4-FFF2-40B4-BE49-F238E27FC236}">
                  <a16:creationId xmlns:a16="http://schemas.microsoft.com/office/drawing/2014/main" id="{243D1ABF-E21A-4629-9F91-EA660C687C10}"/>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sp>
        <p:nvSpPr>
          <p:cNvPr id="14" name="Esquina doblada 13">
            <a:hlinkClick r:id="rId3" action="ppaction://hlinksldjump" tooltip="Contenido"/>
            <a:extLst>
              <a:ext uri="{FF2B5EF4-FFF2-40B4-BE49-F238E27FC236}">
                <a16:creationId xmlns:a16="http://schemas.microsoft.com/office/drawing/2014/main" id="{D971FCFF-EA04-47E5-ADFA-965100D44CAF}"/>
              </a:ext>
            </a:extLst>
          </p:cNvPr>
          <p:cNvSpPr/>
          <p:nvPr/>
        </p:nvSpPr>
        <p:spPr>
          <a:xfrm>
            <a:off x="11391900" y="452438"/>
            <a:ext cx="195263" cy="268287"/>
          </a:xfrm>
          <a:prstGeom prst="foldedCorner">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5" name="Flecha derecha 14">
            <a:hlinkClick r:id="" action="ppaction://hlinkshowjump?jump=nextslide"/>
            <a:extLst>
              <a:ext uri="{FF2B5EF4-FFF2-40B4-BE49-F238E27FC236}">
                <a16:creationId xmlns:a16="http://schemas.microsoft.com/office/drawing/2014/main" id="{AB73C8FF-AAB0-41E0-9ECB-50B58081FCEE}"/>
              </a:ext>
            </a:extLst>
          </p:cNvPr>
          <p:cNvSpPr/>
          <p:nvPr/>
        </p:nvSpPr>
        <p:spPr>
          <a:xfrm>
            <a:off x="11447463" y="836613"/>
            <a:ext cx="128587" cy="203200"/>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6" name="Flecha derecha 15">
            <a:hlinkClick r:id="" action="ppaction://hlinkshowjump?jump=previousslide"/>
            <a:extLst>
              <a:ext uri="{FF2B5EF4-FFF2-40B4-BE49-F238E27FC236}">
                <a16:creationId xmlns:a16="http://schemas.microsoft.com/office/drawing/2014/main" id="{6DCAD86F-E843-40BE-BEEF-859D94755F6F}"/>
              </a:ext>
            </a:extLst>
          </p:cNvPr>
          <p:cNvSpPr/>
          <p:nvPr/>
        </p:nvSpPr>
        <p:spPr>
          <a:xfrm rot="10800000">
            <a:off x="11414125" y="1112838"/>
            <a:ext cx="130175" cy="204787"/>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2297" name="CuadroTexto 12">
            <a:extLst>
              <a:ext uri="{FF2B5EF4-FFF2-40B4-BE49-F238E27FC236}">
                <a16:creationId xmlns:a16="http://schemas.microsoft.com/office/drawing/2014/main" id="{E64561FC-1BE6-4E5E-99DA-0CDC5E45F0B2}"/>
              </a:ext>
            </a:extLst>
          </p:cNvPr>
          <p:cNvSpPr txBox="1">
            <a:spLocks noChangeArrowheads="1"/>
          </p:cNvSpPr>
          <p:nvPr/>
        </p:nvSpPr>
        <p:spPr bwMode="auto">
          <a:xfrm>
            <a:off x="965200" y="1317625"/>
            <a:ext cx="3910013"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MX" altLang="es-MX" sz="1400" dirty="0"/>
              <a:t>Quirúrgico:</a:t>
            </a:r>
          </a:p>
          <a:p>
            <a:pPr algn="just" eaLnBrk="1" hangingPunct="1">
              <a:lnSpc>
                <a:spcPct val="100000"/>
              </a:lnSpc>
              <a:spcBef>
                <a:spcPct val="0"/>
              </a:spcBef>
              <a:buFontTx/>
              <a:buNone/>
            </a:pPr>
            <a:endParaRPr lang="es-MX" altLang="es-MX" sz="1400" dirty="0"/>
          </a:p>
          <a:p>
            <a:pPr algn="ctr" eaLnBrk="1" hangingPunct="1">
              <a:lnSpc>
                <a:spcPct val="100000"/>
              </a:lnSpc>
              <a:spcBef>
                <a:spcPct val="0"/>
              </a:spcBef>
              <a:buFontTx/>
              <a:buNone/>
            </a:pPr>
            <a:r>
              <a:rPr lang="es-MX" altLang="es-MX" sz="1400" dirty="0"/>
              <a:t>Total anual: </a:t>
            </a:r>
            <a:r>
              <a:rPr lang="es-MX" altLang="es-MX" sz="1400" b="1" dirty="0"/>
              <a:t>93 cirugías</a:t>
            </a:r>
          </a:p>
          <a:p>
            <a:pPr algn="just" eaLnBrk="1" hangingPunct="1">
              <a:lnSpc>
                <a:spcPct val="100000"/>
              </a:lnSpc>
              <a:spcBef>
                <a:spcPct val="0"/>
              </a:spcBef>
              <a:buFontTx/>
              <a:buNone/>
            </a:pPr>
            <a:r>
              <a:rPr lang="es-MX" altLang="es-MX" sz="1400" dirty="0"/>
              <a:t> </a:t>
            </a:r>
          </a:p>
          <a:p>
            <a:pPr algn="ctr" eaLnBrk="1" hangingPunct="1">
              <a:lnSpc>
                <a:spcPct val="100000"/>
              </a:lnSpc>
              <a:spcBef>
                <a:spcPct val="0"/>
              </a:spcBef>
              <a:buFontTx/>
              <a:buNone/>
            </a:pPr>
            <a:r>
              <a:rPr lang="es-MX" altLang="es-MX" sz="1400" dirty="0"/>
              <a:t>de las cuales:</a:t>
            </a:r>
          </a:p>
        </p:txBody>
      </p:sp>
      <p:sp>
        <p:nvSpPr>
          <p:cNvPr id="37" name="CuadroTexto 36">
            <a:extLst>
              <a:ext uri="{FF2B5EF4-FFF2-40B4-BE49-F238E27FC236}">
                <a16:creationId xmlns:a16="http://schemas.microsoft.com/office/drawing/2014/main" id="{E81B295E-3AFF-41E4-A0A8-D9923F555961}"/>
              </a:ext>
            </a:extLst>
          </p:cNvPr>
          <p:cNvSpPr txBox="1"/>
          <p:nvPr/>
        </p:nvSpPr>
        <p:spPr>
          <a:xfrm>
            <a:off x="695325" y="523875"/>
            <a:ext cx="1114425" cy="338138"/>
          </a:xfrm>
          <a:prstGeom prst="rect">
            <a:avLst/>
          </a:prstGeom>
          <a:noFill/>
        </p:spPr>
        <p:txBody>
          <a:bodyPr wrap="none">
            <a:spAutoFit/>
          </a:bodyPr>
          <a:lstStyle/>
          <a:p>
            <a:pPr eaLnBrk="1" fontAlgn="auto" hangingPunct="1">
              <a:spcBef>
                <a:spcPts val="0"/>
              </a:spcBef>
              <a:spcAft>
                <a:spcPts val="0"/>
              </a:spcAft>
              <a:defRPr/>
            </a:pPr>
            <a:r>
              <a:rPr lang="es-MX" sz="1600" b="1" dirty="0">
                <a:solidFill>
                  <a:schemeClr val="bg1">
                    <a:lumMod val="50000"/>
                  </a:schemeClr>
                </a:solidFill>
                <a:latin typeface="+mn-lt"/>
              </a:rPr>
              <a:t>Resultados</a:t>
            </a:r>
          </a:p>
        </p:txBody>
      </p:sp>
      <p:graphicFrame>
        <p:nvGraphicFramePr>
          <p:cNvPr id="39" name="Gráfico 38">
            <a:extLst>
              <a:ext uri="{FF2B5EF4-FFF2-40B4-BE49-F238E27FC236}">
                <a16:creationId xmlns:a16="http://schemas.microsoft.com/office/drawing/2014/main" id="{D4DF39DD-99C1-4338-80B0-B4982B468FF7}"/>
              </a:ext>
            </a:extLst>
          </p:cNvPr>
          <p:cNvGraphicFramePr/>
          <p:nvPr>
            <p:extLst>
              <p:ext uri="{D42A27DB-BD31-4B8C-83A1-F6EECF244321}">
                <p14:modId xmlns:p14="http://schemas.microsoft.com/office/powerpoint/2010/main" val="506411796"/>
              </p:ext>
            </p:extLst>
          </p:nvPr>
        </p:nvGraphicFramePr>
        <p:xfrm>
          <a:off x="895525" y="2946107"/>
          <a:ext cx="3613367" cy="26856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1" name="Gráfico 40">
            <a:extLst>
              <a:ext uri="{FF2B5EF4-FFF2-40B4-BE49-F238E27FC236}">
                <a16:creationId xmlns:a16="http://schemas.microsoft.com/office/drawing/2014/main" id="{A7EA2217-55F3-4215-A989-E82275AC6271}"/>
              </a:ext>
            </a:extLst>
          </p:cNvPr>
          <p:cNvGraphicFramePr/>
          <p:nvPr>
            <p:extLst>
              <p:ext uri="{D42A27DB-BD31-4B8C-83A1-F6EECF244321}">
                <p14:modId xmlns:p14="http://schemas.microsoft.com/office/powerpoint/2010/main" val="2558048457"/>
              </p:ext>
            </p:extLst>
          </p:nvPr>
        </p:nvGraphicFramePr>
        <p:xfrm>
          <a:off x="6768171" y="653234"/>
          <a:ext cx="3910340" cy="233046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5" name="Gráfico 44">
            <a:extLst>
              <a:ext uri="{FF2B5EF4-FFF2-40B4-BE49-F238E27FC236}">
                <a16:creationId xmlns:a16="http://schemas.microsoft.com/office/drawing/2014/main" id="{9E672FCF-B3B6-43A1-AFAD-02E715A1B18B}"/>
              </a:ext>
            </a:extLst>
          </p:cNvPr>
          <p:cNvGraphicFramePr/>
          <p:nvPr>
            <p:extLst>
              <p:ext uri="{D42A27DB-BD31-4B8C-83A1-F6EECF244321}">
                <p14:modId xmlns:p14="http://schemas.microsoft.com/office/powerpoint/2010/main" val="2504242691"/>
              </p:ext>
            </p:extLst>
          </p:nvPr>
        </p:nvGraphicFramePr>
        <p:xfrm>
          <a:off x="4674641" y="2611856"/>
          <a:ext cx="2843196" cy="1895464"/>
        </p:xfrm>
        <a:graphic>
          <a:graphicData uri="http://schemas.openxmlformats.org/drawingml/2006/chart">
            <c:chart xmlns:c="http://schemas.openxmlformats.org/drawingml/2006/chart" xmlns:r="http://schemas.openxmlformats.org/officeDocument/2006/relationships" r:id="rId6"/>
          </a:graphicData>
        </a:graphic>
      </p:graphicFrame>
      <p:grpSp>
        <p:nvGrpSpPr>
          <p:cNvPr id="47" name="Grupo 46">
            <a:extLst>
              <a:ext uri="{FF2B5EF4-FFF2-40B4-BE49-F238E27FC236}">
                <a16:creationId xmlns:a16="http://schemas.microsoft.com/office/drawing/2014/main" id="{42EF163A-237C-4563-B4CC-6D4ECA1A181E}"/>
              </a:ext>
            </a:extLst>
          </p:cNvPr>
          <p:cNvGrpSpPr/>
          <p:nvPr/>
        </p:nvGrpSpPr>
        <p:grpSpPr>
          <a:xfrm>
            <a:off x="6949926" y="3485434"/>
            <a:ext cx="4213086" cy="2531766"/>
            <a:chOff x="6949926" y="3485434"/>
            <a:chExt cx="4213086" cy="2531766"/>
          </a:xfrm>
        </p:grpSpPr>
        <p:pic>
          <p:nvPicPr>
            <p:cNvPr id="49" name="Imagen 48">
              <a:extLst>
                <a:ext uri="{FF2B5EF4-FFF2-40B4-BE49-F238E27FC236}">
                  <a16:creationId xmlns:a16="http://schemas.microsoft.com/office/drawing/2014/main" id="{36FBC054-E71E-4437-9EC8-83E4BB7B7A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55203" y="3907163"/>
              <a:ext cx="2619375" cy="1914525"/>
            </a:xfrm>
            <a:prstGeom prst="rect">
              <a:avLst/>
            </a:prstGeom>
          </p:spPr>
        </p:pic>
        <p:sp>
          <p:nvSpPr>
            <p:cNvPr id="51" name="CuadroTexto 50">
              <a:extLst>
                <a:ext uri="{FF2B5EF4-FFF2-40B4-BE49-F238E27FC236}">
                  <a16:creationId xmlns:a16="http://schemas.microsoft.com/office/drawing/2014/main" id="{45EB6E17-6F8F-4C7F-9F68-86F64F5E91AF}"/>
                </a:ext>
              </a:extLst>
            </p:cNvPr>
            <p:cNvSpPr txBox="1"/>
            <p:nvPr/>
          </p:nvSpPr>
          <p:spPr>
            <a:xfrm>
              <a:off x="7638728" y="3485434"/>
              <a:ext cx="3120983" cy="338554"/>
            </a:xfrm>
            <a:prstGeom prst="rect">
              <a:avLst/>
            </a:prstGeom>
            <a:noFill/>
          </p:spPr>
          <p:txBody>
            <a:bodyPr wrap="none" rtlCol="0">
              <a:spAutoFit/>
            </a:bodyPr>
            <a:lstStyle/>
            <a:p>
              <a:r>
                <a:rPr lang="es-MX" sz="1600" dirty="0">
                  <a:solidFill>
                    <a:schemeClr val="tx1">
                      <a:lumMod val="75000"/>
                      <a:lumOff val="25000"/>
                    </a:schemeClr>
                  </a:solidFill>
                </a:rPr>
                <a:t>Distribución por Entidad Federativa</a:t>
              </a:r>
            </a:p>
          </p:txBody>
        </p:sp>
        <p:sp>
          <p:nvSpPr>
            <p:cNvPr id="52" name="CuadroTexto 51">
              <a:extLst>
                <a:ext uri="{FF2B5EF4-FFF2-40B4-BE49-F238E27FC236}">
                  <a16:creationId xmlns:a16="http://schemas.microsoft.com/office/drawing/2014/main" id="{09D4BD3C-1995-443F-A299-CFFEA0E93977}"/>
                </a:ext>
              </a:extLst>
            </p:cNvPr>
            <p:cNvSpPr txBox="1"/>
            <p:nvPr/>
          </p:nvSpPr>
          <p:spPr>
            <a:xfrm>
              <a:off x="9073539" y="5740201"/>
              <a:ext cx="825867" cy="276999"/>
            </a:xfrm>
            <a:prstGeom prst="rect">
              <a:avLst/>
            </a:prstGeom>
            <a:noFill/>
          </p:spPr>
          <p:txBody>
            <a:bodyPr wrap="none" rtlCol="0">
              <a:spAutoFit/>
            </a:bodyPr>
            <a:lstStyle/>
            <a:p>
              <a:r>
                <a:rPr lang="es-MX" sz="1200" dirty="0"/>
                <a:t>Chiapas: 1</a:t>
              </a:r>
            </a:p>
          </p:txBody>
        </p:sp>
        <p:sp>
          <p:nvSpPr>
            <p:cNvPr id="53" name="CuadroTexto 52">
              <a:extLst>
                <a:ext uri="{FF2B5EF4-FFF2-40B4-BE49-F238E27FC236}">
                  <a16:creationId xmlns:a16="http://schemas.microsoft.com/office/drawing/2014/main" id="{CB439319-1FCF-489E-A0DA-F440691C645D}"/>
                </a:ext>
              </a:extLst>
            </p:cNvPr>
            <p:cNvSpPr txBox="1"/>
            <p:nvPr/>
          </p:nvSpPr>
          <p:spPr>
            <a:xfrm>
              <a:off x="7140467" y="4893468"/>
              <a:ext cx="1532407" cy="276999"/>
            </a:xfrm>
            <a:prstGeom prst="rect">
              <a:avLst/>
            </a:prstGeom>
            <a:noFill/>
          </p:spPr>
          <p:txBody>
            <a:bodyPr wrap="none" rtlCol="0">
              <a:spAutoFit/>
            </a:bodyPr>
            <a:lstStyle/>
            <a:p>
              <a:r>
                <a:rPr lang="es-MX" sz="1200" dirty="0"/>
                <a:t>Ciudad de México: 24</a:t>
              </a:r>
            </a:p>
          </p:txBody>
        </p:sp>
        <p:sp>
          <p:nvSpPr>
            <p:cNvPr id="54" name="CuadroTexto 53">
              <a:extLst>
                <a:ext uri="{FF2B5EF4-FFF2-40B4-BE49-F238E27FC236}">
                  <a16:creationId xmlns:a16="http://schemas.microsoft.com/office/drawing/2014/main" id="{CF14DE60-936B-4887-824F-CD71290D936D}"/>
                </a:ext>
              </a:extLst>
            </p:cNvPr>
            <p:cNvSpPr txBox="1"/>
            <p:nvPr/>
          </p:nvSpPr>
          <p:spPr>
            <a:xfrm>
              <a:off x="6949926" y="4611224"/>
              <a:ext cx="1542410" cy="276999"/>
            </a:xfrm>
            <a:prstGeom prst="rect">
              <a:avLst/>
            </a:prstGeom>
            <a:noFill/>
          </p:spPr>
          <p:txBody>
            <a:bodyPr wrap="none" rtlCol="0">
              <a:spAutoFit/>
            </a:bodyPr>
            <a:lstStyle/>
            <a:p>
              <a:r>
                <a:rPr lang="es-MX" sz="1200" b="1" dirty="0">
                  <a:solidFill>
                    <a:srgbClr val="F5497D"/>
                  </a:solidFill>
                </a:rPr>
                <a:t>Estado de México: 50</a:t>
              </a:r>
            </a:p>
          </p:txBody>
        </p:sp>
        <p:sp>
          <p:nvSpPr>
            <p:cNvPr id="55" name="CuadroTexto 54">
              <a:extLst>
                <a:ext uri="{FF2B5EF4-FFF2-40B4-BE49-F238E27FC236}">
                  <a16:creationId xmlns:a16="http://schemas.microsoft.com/office/drawing/2014/main" id="{97CF4CC7-E99E-4C62-A3C8-A61B1256128D}"/>
                </a:ext>
              </a:extLst>
            </p:cNvPr>
            <p:cNvSpPr txBox="1"/>
            <p:nvPr/>
          </p:nvSpPr>
          <p:spPr>
            <a:xfrm>
              <a:off x="8285919" y="5457956"/>
              <a:ext cx="907877" cy="276999"/>
            </a:xfrm>
            <a:prstGeom prst="rect">
              <a:avLst/>
            </a:prstGeom>
            <a:noFill/>
          </p:spPr>
          <p:txBody>
            <a:bodyPr wrap="none" rtlCol="0">
              <a:spAutoFit/>
            </a:bodyPr>
            <a:lstStyle/>
            <a:p>
              <a:r>
                <a:rPr lang="es-MX" sz="1200" dirty="0"/>
                <a:t>Guerrero: 3</a:t>
              </a:r>
            </a:p>
          </p:txBody>
        </p:sp>
        <p:sp>
          <p:nvSpPr>
            <p:cNvPr id="56" name="CuadroTexto 55">
              <a:extLst>
                <a:ext uri="{FF2B5EF4-FFF2-40B4-BE49-F238E27FC236}">
                  <a16:creationId xmlns:a16="http://schemas.microsoft.com/office/drawing/2014/main" id="{8F3D4D6F-FC2E-43CA-8DFF-8825C5B961A6}"/>
                </a:ext>
              </a:extLst>
            </p:cNvPr>
            <p:cNvSpPr txBox="1"/>
            <p:nvPr/>
          </p:nvSpPr>
          <p:spPr>
            <a:xfrm>
              <a:off x="9985212" y="4441335"/>
              <a:ext cx="766557" cy="276999"/>
            </a:xfrm>
            <a:prstGeom prst="rect">
              <a:avLst/>
            </a:prstGeom>
            <a:noFill/>
          </p:spPr>
          <p:txBody>
            <a:bodyPr wrap="none" rtlCol="0">
              <a:spAutoFit/>
            </a:bodyPr>
            <a:lstStyle/>
            <a:p>
              <a:r>
                <a:rPr lang="es-MX" sz="1200" dirty="0"/>
                <a:t>Puebla: 6</a:t>
              </a:r>
            </a:p>
          </p:txBody>
        </p:sp>
        <p:sp>
          <p:nvSpPr>
            <p:cNvPr id="57" name="CuadroTexto 56">
              <a:extLst>
                <a:ext uri="{FF2B5EF4-FFF2-40B4-BE49-F238E27FC236}">
                  <a16:creationId xmlns:a16="http://schemas.microsoft.com/office/drawing/2014/main" id="{58FA359F-D451-4CC0-B94D-64C0BE0EC51F}"/>
                </a:ext>
              </a:extLst>
            </p:cNvPr>
            <p:cNvSpPr txBox="1"/>
            <p:nvPr/>
          </p:nvSpPr>
          <p:spPr>
            <a:xfrm>
              <a:off x="9736394" y="4143455"/>
              <a:ext cx="834139" cy="276999"/>
            </a:xfrm>
            <a:prstGeom prst="rect">
              <a:avLst/>
            </a:prstGeom>
            <a:noFill/>
          </p:spPr>
          <p:txBody>
            <a:bodyPr wrap="none" rtlCol="0">
              <a:spAutoFit/>
            </a:bodyPr>
            <a:lstStyle/>
            <a:p>
              <a:r>
                <a:rPr lang="es-MX" sz="1200" dirty="0"/>
                <a:t>Tlaxcala: 1</a:t>
              </a:r>
            </a:p>
          </p:txBody>
        </p:sp>
        <p:sp>
          <p:nvSpPr>
            <p:cNvPr id="58" name="CuadroTexto 57">
              <a:extLst>
                <a:ext uri="{FF2B5EF4-FFF2-40B4-BE49-F238E27FC236}">
                  <a16:creationId xmlns:a16="http://schemas.microsoft.com/office/drawing/2014/main" id="{CE48BF73-3E97-4B7A-82E4-27231EDABD42}"/>
                </a:ext>
              </a:extLst>
            </p:cNvPr>
            <p:cNvSpPr txBox="1"/>
            <p:nvPr/>
          </p:nvSpPr>
          <p:spPr>
            <a:xfrm>
              <a:off x="10283861" y="4710536"/>
              <a:ext cx="879151" cy="276999"/>
            </a:xfrm>
            <a:prstGeom prst="rect">
              <a:avLst/>
            </a:prstGeom>
            <a:noFill/>
          </p:spPr>
          <p:txBody>
            <a:bodyPr wrap="none" rtlCol="0">
              <a:spAutoFit/>
            </a:bodyPr>
            <a:lstStyle/>
            <a:p>
              <a:r>
                <a:rPr lang="es-MX" sz="1200" dirty="0"/>
                <a:t>Veracruz: 3</a:t>
              </a:r>
            </a:p>
          </p:txBody>
        </p:sp>
        <p:cxnSp>
          <p:nvCxnSpPr>
            <p:cNvPr id="59" name="Conector recto 58">
              <a:extLst>
                <a:ext uri="{FF2B5EF4-FFF2-40B4-BE49-F238E27FC236}">
                  <a16:creationId xmlns:a16="http://schemas.microsoft.com/office/drawing/2014/main" id="{B12F3C70-B9EE-4C76-B879-24900B379AE8}"/>
                </a:ext>
              </a:extLst>
            </p:cNvPr>
            <p:cNvCxnSpPr>
              <a:stCxn id="52" idx="3"/>
            </p:cNvCxnSpPr>
            <p:nvPr/>
          </p:nvCxnSpPr>
          <p:spPr>
            <a:xfrm flipV="1">
              <a:off x="9899406" y="5561880"/>
              <a:ext cx="517975" cy="316821"/>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Conector recto 59">
              <a:extLst>
                <a:ext uri="{FF2B5EF4-FFF2-40B4-BE49-F238E27FC236}">
                  <a16:creationId xmlns:a16="http://schemas.microsoft.com/office/drawing/2014/main" id="{86548890-6745-447C-A4C1-5F101B22B903}"/>
                </a:ext>
              </a:extLst>
            </p:cNvPr>
            <p:cNvCxnSpPr>
              <a:stCxn id="55" idx="3"/>
            </p:cNvCxnSpPr>
            <p:nvPr/>
          </p:nvCxnSpPr>
          <p:spPr>
            <a:xfrm flipV="1">
              <a:off x="9193796" y="5505450"/>
              <a:ext cx="542598" cy="91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Conector recto 60">
              <a:extLst>
                <a:ext uri="{FF2B5EF4-FFF2-40B4-BE49-F238E27FC236}">
                  <a16:creationId xmlns:a16="http://schemas.microsoft.com/office/drawing/2014/main" id="{65381C3B-3B02-40BD-987D-597396BD8C8C}"/>
                </a:ext>
              </a:extLst>
            </p:cNvPr>
            <p:cNvCxnSpPr>
              <a:stCxn id="58" idx="1"/>
            </p:cNvCxnSpPr>
            <p:nvPr/>
          </p:nvCxnSpPr>
          <p:spPr>
            <a:xfrm flipH="1">
              <a:off x="10008411" y="4849036"/>
              <a:ext cx="275450" cy="510794"/>
            </a:xfrm>
            <a:prstGeom prst="line">
              <a:avLst/>
            </a:prstGeom>
          </p:spPr>
          <p:style>
            <a:lnRef idx="1">
              <a:schemeClr val="accent1"/>
            </a:lnRef>
            <a:fillRef idx="0">
              <a:schemeClr val="accent1"/>
            </a:fillRef>
            <a:effectRef idx="0">
              <a:schemeClr val="accent1"/>
            </a:effectRef>
            <a:fontRef idx="minor">
              <a:schemeClr val="tx1"/>
            </a:fontRef>
          </p:style>
        </p:cxnSp>
        <p:sp>
          <p:nvSpPr>
            <p:cNvPr id="62" name="CuadroTexto 61">
              <a:extLst>
                <a:ext uri="{FF2B5EF4-FFF2-40B4-BE49-F238E27FC236}">
                  <a16:creationId xmlns:a16="http://schemas.microsoft.com/office/drawing/2014/main" id="{3FBD2519-696C-4ED8-9E0C-F3BCCEF279B4}"/>
                </a:ext>
              </a:extLst>
            </p:cNvPr>
            <p:cNvSpPr txBox="1"/>
            <p:nvPr/>
          </p:nvSpPr>
          <p:spPr>
            <a:xfrm>
              <a:off x="7010039" y="4328980"/>
              <a:ext cx="1066639" cy="276999"/>
            </a:xfrm>
            <a:prstGeom prst="rect">
              <a:avLst/>
            </a:prstGeom>
            <a:noFill/>
          </p:spPr>
          <p:txBody>
            <a:bodyPr wrap="none" rtlCol="0">
              <a:spAutoFit/>
            </a:bodyPr>
            <a:lstStyle/>
            <a:p>
              <a:r>
                <a:rPr lang="es-MX" sz="1200" dirty="0"/>
                <a:t>Guanajuato: 1</a:t>
              </a:r>
            </a:p>
          </p:txBody>
        </p:sp>
        <p:sp>
          <p:nvSpPr>
            <p:cNvPr id="63" name="CuadroTexto 62">
              <a:extLst>
                <a:ext uri="{FF2B5EF4-FFF2-40B4-BE49-F238E27FC236}">
                  <a16:creationId xmlns:a16="http://schemas.microsoft.com/office/drawing/2014/main" id="{63714661-76C5-4D6D-B4F6-88AAA4CF0053}"/>
                </a:ext>
              </a:extLst>
            </p:cNvPr>
            <p:cNvSpPr txBox="1"/>
            <p:nvPr/>
          </p:nvSpPr>
          <p:spPr>
            <a:xfrm>
              <a:off x="7824463" y="5175712"/>
              <a:ext cx="813621" cy="276999"/>
            </a:xfrm>
            <a:prstGeom prst="rect">
              <a:avLst/>
            </a:prstGeom>
            <a:noFill/>
          </p:spPr>
          <p:txBody>
            <a:bodyPr wrap="none" rtlCol="0">
              <a:spAutoFit/>
            </a:bodyPr>
            <a:lstStyle/>
            <a:p>
              <a:r>
                <a:rPr lang="es-MX" sz="1200" dirty="0"/>
                <a:t>Hidalgo: 4</a:t>
              </a:r>
            </a:p>
          </p:txBody>
        </p:sp>
        <p:cxnSp>
          <p:nvCxnSpPr>
            <p:cNvPr id="64" name="Conector recto 63">
              <a:extLst>
                <a:ext uri="{FF2B5EF4-FFF2-40B4-BE49-F238E27FC236}">
                  <a16:creationId xmlns:a16="http://schemas.microsoft.com/office/drawing/2014/main" id="{C938EDD0-4386-4878-A245-76F92880729B}"/>
                </a:ext>
              </a:extLst>
            </p:cNvPr>
            <p:cNvCxnSpPr>
              <a:stCxn id="56" idx="1"/>
            </p:cNvCxnSpPr>
            <p:nvPr/>
          </p:nvCxnSpPr>
          <p:spPr>
            <a:xfrm flipH="1">
              <a:off x="9899406" y="4579835"/>
              <a:ext cx="85806" cy="779995"/>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Conector recto 64">
              <a:extLst>
                <a:ext uri="{FF2B5EF4-FFF2-40B4-BE49-F238E27FC236}">
                  <a16:creationId xmlns:a16="http://schemas.microsoft.com/office/drawing/2014/main" id="{15A5C0AB-8F9F-47F1-87E3-68E6C89DAADB}"/>
                </a:ext>
              </a:extLst>
            </p:cNvPr>
            <p:cNvCxnSpPr>
              <a:stCxn id="57" idx="1"/>
            </p:cNvCxnSpPr>
            <p:nvPr/>
          </p:nvCxnSpPr>
          <p:spPr>
            <a:xfrm>
              <a:off x="9736394" y="4281955"/>
              <a:ext cx="163012" cy="1077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Conector recto 65">
              <a:extLst>
                <a:ext uri="{FF2B5EF4-FFF2-40B4-BE49-F238E27FC236}">
                  <a16:creationId xmlns:a16="http://schemas.microsoft.com/office/drawing/2014/main" id="{4B3A7088-5D7C-4395-87DA-FB4545AC3781}"/>
                </a:ext>
              </a:extLst>
            </p:cNvPr>
            <p:cNvCxnSpPr>
              <a:stCxn id="63" idx="3"/>
            </p:cNvCxnSpPr>
            <p:nvPr/>
          </p:nvCxnSpPr>
          <p:spPr>
            <a:xfrm>
              <a:off x="8638084" y="5314212"/>
              <a:ext cx="1179016" cy="45618"/>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Conector recto 66">
              <a:extLst>
                <a:ext uri="{FF2B5EF4-FFF2-40B4-BE49-F238E27FC236}">
                  <a16:creationId xmlns:a16="http://schemas.microsoft.com/office/drawing/2014/main" id="{2161B6EF-DC29-4F28-973B-23758901DEB7}"/>
                </a:ext>
              </a:extLst>
            </p:cNvPr>
            <p:cNvCxnSpPr>
              <a:stCxn id="53" idx="3"/>
            </p:cNvCxnSpPr>
            <p:nvPr/>
          </p:nvCxnSpPr>
          <p:spPr>
            <a:xfrm>
              <a:off x="8672874" y="5031968"/>
              <a:ext cx="1144226" cy="327862"/>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Conector recto 67">
              <a:extLst>
                <a:ext uri="{FF2B5EF4-FFF2-40B4-BE49-F238E27FC236}">
                  <a16:creationId xmlns:a16="http://schemas.microsoft.com/office/drawing/2014/main" id="{22284332-4E94-4746-A1F6-88E4D75F298D}"/>
                </a:ext>
              </a:extLst>
            </p:cNvPr>
            <p:cNvCxnSpPr>
              <a:stCxn id="54" idx="3"/>
            </p:cNvCxnSpPr>
            <p:nvPr/>
          </p:nvCxnSpPr>
          <p:spPr>
            <a:xfrm>
              <a:off x="8492336" y="4749724"/>
              <a:ext cx="1244058" cy="564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Conector recto 68">
              <a:extLst>
                <a:ext uri="{FF2B5EF4-FFF2-40B4-BE49-F238E27FC236}">
                  <a16:creationId xmlns:a16="http://schemas.microsoft.com/office/drawing/2014/main" id="{76F0F92D-9ED6-4D29-BD37-B3F619EF78EC}"/>
                </a:ext>
              </a:extLst>
            </p:cNvPr>
            <p:cNvCxnSpPr/>
            <p:nvPr/>
          </p:nvCxnSpPr>
          <p:spPr>
            <a:xfrm>
              <a:off x="8076678" y="4441335"/>
              <a:ext cx="1562622" cy="729132"/>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agen 3">
            <a:extLst>
              <a:ext uri="{FF2B5EF4-FFF2-40B4-BE49-F238E27FC236}">
                <a16:creationId xmlns:a16="http://schemas.microsoft.com/office/drawing/2014/main" id="{EA2D2DF6-79EC-43B6-B344-F293B6E2A6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588"/>
            <a:ext cx="12192001"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67" name="docshapegroup1">
            <a:extLst>
              <a:ext uri="{FF2B5EF4-FFF2-40B4-BE49-F238E27FC236}">
                <a16:creationId xmlns:a16="http://schemas.microsoft.com/office/drawing/2014/main" id="{71BE8056-DBB1-4A3C-837D-8EFFD394F1E1}"/>
              </a:ext>
            </a:extLst>
          </p:cNvPr>
          <p:cNvGrpSpPr>
            <a:grpSpLocks/>
          </p:cNvGrpSpPr>
          <p:nvPr/>
        </p:nvGrpSpPr>
        <p:grpSpPr bwMode="auto">
          <a:xfrm>
            <a:off x="471488" y="6172200"/>
            <a:ext cx="5635625" cy="46038"/>
            <a:chOff x="11" y="15587"/>
            <a:chExt cx="12229" cy="72"/>
          </a:xfrm>
        </p:grpSpPr>
        <p:sp>
          <p:nvSpPr>
            <p:cNvPr id="11279" name="docshape2">
              <a:extLst>
                <a:ext uri="{FF2B5EF4-FFF2-40B4-BE49-F238E27FC236}">
                  <a16:creationId xmlns:a16="http://schemas.microsoft.com/office/drawing/2014/main" id="{B608CE6C-A7A3-41A2-B5A9-14FEAD9302FB}"/>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11280" name="docshape3">
              <a:extLst>
                <a:ext uri="{FF2B5EF4-FFF2-40B4-BE49-F238E27FC236}">
                  <a16:creationId xmlns:a16="http://schemas.microsoft.com/office/drawing/2014/main" id="{38AA4167-5A6C-4E21-98AA-92484011BB85}"/>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grpSp>
        <p:nvGrpSpPr>
          <p:cNvPr id="11268" name="docshapegroup1">
            <a:extLst>
              <a:ext uri="{FF2B5EF4-FFF2-40B4-BE49-F238E27FC236}">
                <a16:creationId xmlns:a16="http://schemas.microsoft.com/office/drawing/2014/main" id="{CE8FAC8D-FA44-4EE9-A58D-B6A53B5F0371}"/>
              </a:ext>
            </a:extLst>
          </p:cNvPr>
          <p:cNvGrpSpPr>
            <a:grpSpLocks/>
          </p:cNvGrpSpPr>
          <p:nvPr/>
        </p:nvGrpSpPr>
        <p:grpSpPr bwMode="auto">
          <a:xfrm>
            <a:off x="6084888" y="6172200"/>
            <a:ext cx="5635625" cy="46038"/>
            <a:chOff x="11" y="15587"/>
            <a:chExt cx="12229" cy="72"/>
          </a:xfrm>
        </p:grpSpPr>
        <p:sp>
          <p:nvSpPr>
            <p:cNvPr id="11277" name="docshape2">
              <a:extLst>
                <a:ext uri="{FF2B5EF4-FFF2-40B4-BE49-F238E27FC236}">
                  <a16:creationId xmlns:a16="http://schemas.microsoft.com/office/drawing/2014/main" id="{C8DC54FB-A07A-4579-956C-7CA3D9C2C3EA}"/>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11278" name="docshape3">
              <a:extLst>
                <a:ext uri="{FF2B5EF4-FFF2-40B4-BE49-F238E27FC236}">
                  <a16:creationId xmlns:a16="http://schemas.microsoft.com/office/drawing/2014/main" id="{B2D1573F-6F69-4FC7-9F25-E17C215D8229}"/>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sp>
        <p:nvSpPr>
          <p:cNvPr id="14" name="Esquina doblada 13">
            <a:hlinkClick r:id="rId3" action="ppaction://hlinksldjump" tooltip="Contenido"/>
            <a:extLst>
              <a:ext uri="{FF2B5EF4-FFF2-40B4-BE49-F238E27FC236}">
                <a16:creationId xmlns:a16="http://schemas.microsoft.com/office/drawing/2014/main" id="{FCD7F7DE-F178-4AE3-9F10-AFE75ADB0614}"/>
              </a:ext>
            </a:extLst>
          </p:cNvPr>
          <p:cNvSpPr/>
          <p:nvPr/>
        </p:nvSpPr>
        <p:spPr>
          <a:xfrm>
            <a:off x="11391900" y="452438"/>
            <a:ext cx="195263" cy="268287"/>
          </a:xfrm>
          <a:prstGeom prst="foldedCorner">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5" name="Flecha derecha 14">
            <a:hlinkClick r:id="" action="ppaction://hlinkshowjump?jump=nextslide"/>
            <a:extLst>
              <a:ext uri="{FF2B5EF4-FFF2-40B4-BE49-F238E27FC236}">
                <a16:creationId xmlns:a16="http://schemas.microsoft.com/office/drawing/2014/main" id="{E844471C-506C-40EF-99CD-43B79FA134B4}"/>
              </a:ext>
            </a:extLst>
          </p:cNvPr>
          <p:cNvSpPr/>
          <p:nvPr/>
        </p:nvSpPr>
        <p:spPr>
          <a:xfrm>
            <a:off x="11447463" y="836613"/>
            <a:ext cx="128587" cy="203200"/>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6" name="Flecha derecha 15">
            <a:hlinkClick r:id="" action="ppaction://hlinkshowjump?jump=previousslide"/>
            <a:extLst>
              <a:ext uri="{FF2B5EF4-FFF2-40B4-BE49-F238E27FC236}">
                <a16:creationId xmlns:a16="http://schemas.microsoft.com/office/drawing/2014/main" id="{BE69006D-047D-437B-9A6C-AC2556658B33}"/>
              </a:ext>
            </a:extLst>
          </p:cNvPr>
          <p:cNvSpPr/>
          <p:nvPr/>
        </p:nvSpPr>
        <p:spPr>
          <a:xfrm rot="10800000">
            <a:off x="11414125" y="1112838"/>
            <a:ext cx="130175" cy="204787"/>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2" name="CuadroTexto 1">
            <a:extLst>
              <a:ext uri="{FF2B5EF4-FFF2-40B4-BE49-F238E27FC236}">
                <a16:creationId xmlns:a16="http://schemas.microsoft.com/office/drawing/2014/main" id="{2B9E49D8-E22A-4160-AD9D-A1654335500A}"/>
              </a:ext>
            </a:extLst>
          </p:cNvPr>
          <p:cNvSpPr txBox="1"/>
          <p:nvPr/>
        </p:nvSpPr>
        <p:spPr>
          <a:xfrm>
            <a:off x="695325" y="523875"/>
            <a:ext cx="1114425" cy="338138"/>
          </a:xfrm>
          <a:prstGeom prst="rect">
            <a:avLst/>
          </a:prstGeom>
          <a:noFill/>
        </p:spPr>
        <p:txBody>
          <a:bodyPr wrap="none">
            <a:spAutoFit/>
          </a:bodyPr>
          <a:lstStyle/>
          <a:p>
            <a:pPr eaLnBrk="1" fontAlgn="auto" hangingPunct="1">
              <a:spcBef>
                <a:spcPts val="0"/>
              </a:spcBef>
              <a:spcAft>
                <a:spcPts val="0"/>
              </a:spcAft>
              <a:defRPr/>
            </a:pPr>
            <a:r>
              <a:rPr lang="es-MX" sz="1600" b="1" dirty="0">
                <a:solidFill>
                  <a:schemeClr val="bg1">
                    <a:lumMod val="50000"/>
                  </a:schemeClr>
                </a:solidFill>
                <a:latin typeface="+mn-lt"/>
              </a:rPr>
              <a:t>Resultados</a:t>
            </a:r>
          </a:p>
        </p:txBody>
      </p:sp>
      <p:graphicFrame>
        <p:nvGraphicFramePr>
          <p:cNvPr id="21" name="Gráfico 20">
            <a:extLst>
              <a:ext uri="{FF2B5EF4-FFF2-40B4-BE49-F238E27FC236}">
                <a16:creationId xmlns:a16="http://schemas.microsoft.com/office/drawing/2014/main" id="{5033287A-BBA1-41D1-97AE-888EA1E87868}"/>
              </a:ext>
            </a:extLst>
          </p:cNvPr>
          <p:cNvGraphicFramePr>
            <a:graphicFrameLocks/>
          </p:cNvGraphicFramePr>
          <p:nvPr>
            <p:extLst>
              <p:ext uri="{D42A27DB-BD31-4B8C-83A1-F6EECF244321}">
                <p14:modId xmlns:p14="http://schemas.microsoft.com/office/powerpoint/2010/main" val="385918433"/>
              </p:ext>
            </p:extLst>
          </p:nvPr>
        </p:nvGraphicFramePr>
        <p:xfrm>
          <a:off x="695325" y="2037432"/>
          <a:ext cx="5231982" cy="3315712"/>
        </p:xfrm>
        <a:graphic>
          <a:graphicData uri="http://schemas.openxmlformats.org/drawingml/2006/chart">
            <c:chart xmlns:c="http://schemas.openxmlformats.org/drawingml/2006/chart" xmlns:r="http://schemas.openxmlformats.org/officeDocument/2006/relationships" r:id="rId4"/>
          </a:graphicData>
        </a:graphic>
      </p:graphicFrame>
      <p:sp>
        <p:nvSpPr>
          <p:cNvPr id="22" name="CuadroTexto 12">
            <a:extLst>
              <a:ext uri="{FF2B5EF4-FFF2-40B4-BE49-F238E27FC236}">
                <a16:creationId xmlns:a16="http://schemas.microsoft.com/office/drawing/2014/main" id="{03E3F465-77B4-4EE6-9BAA-5795E9A329DD}"/>
              </a:ext>
            </a:extLst>
          </p:cNvPr>
          <p:cNvSpPr txBox="1">
            <a:spLocks noChangeArrowheads="1"/>
          </p:cNvSpPr>
          <p:nvPr/>
        </p:nvSpPr>
        <p:spPr bwMode="auto">
          <a:xfrm>
            <a:off x="929105" y="1039813"/>
            <a:ext cx="39100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MX" altLang="es-MX" sz="1400" dirty="0"/>
              <a:t>Quirúrgico: 	</a:t>
            </a:r>
          </a:p>
          <a:p>
            <a:pPr algn="just" eaLnBrk="1" hangingPunct="1">
              <a:lnSpc>
                <a:spcPct val="100000"/>
              </a:lnSpc>
              <a:spcBef>
                <a:spcPct val="0"/>
              </a:spcBef>
              <a:buFontTx/>
              <a:buNone/>
            </a:pPr>
            <a:endParaRPr lang="es-MX" altLang="es-MX" sz="1400" dirty="0"/>
          </a:p>
          <a:p>
            <a:pPr algn="just" eaLnBrk="1" hangingPunct="1">
              <a:lnSpc>
                <a:spcPct val="100000"/>
              </a:lnSpc>
              <a:spcBef>
                <a:spcPct val="0"/>
              </a:spcBef>
              <a:buFontTx/>
              <a:buNone/>
            </a:pPr>
            <a:r>
              <a:rPr lang="es-MX" altLang="es-MX" sz="1400" dirty="0"/>
              <a:t>Total anual: </a:t>
            </a:r>
            <a:r>
              <a:rPr lang="es-MX" altLang="es-MX" sz="1400" b="1" dirty="0"/>
              <a:t>93 cirugías</a:t>
            </a:r>
          </a:p>
        </p:txBody>
      </p:sp>
      <p:graphicFrame>
        <p:nvGraphicFramePr>
          <p:cNvPr id="17" name="Gráfico 16">
            <a:extLst>
              <a:ext uri="{FF2B5EF4-FFF2-40B4-BE49-F238E27FC236}">
                <a16:creationId xmlns:a16="http://schemas.microsoft.com/office/drawing/2014/main" id="{3A908696-37C3-4E81-9314-D26D37B645DC}"/>
              </a:ext>
            </a:extLst>
          </p:cNvPr>
          <p:cNvGraphicFramePr>
            <a:graphicFrameLocks/>
          </p:cNvGraphicFramePr>
          <p:nvPr>
            <p:extLst>
              <p:ext uri="{D42A27DB-BD31-4B8C-83A1-F6EECF244321}">
                <p14:modId xmlns:p14="http://schemas.microsoft.com/office/powerpoint/2010/main" val="1415534877"/>
              </p:ext>
            </p:extLst>
          </p:nvPr>
        </p:nvGraphicFramePr>
        <p:xfrm>
          <a:off x="6298557" y="2234407"/>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5105681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agen 3">
            <a:extLst>
              <a:ext uri="{FF2B5EF4-FFF2-40B4-BE49-F238E27FC236}">
                <a16:creationId xmlns:a16="http://schemas.microsoft.com/office/drawing/2014/main" id="{EA2D2DF6-79EC-43B6-B344-F293B6E2A6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588"/>
            <a:ext cx="12192001"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67" name="docshapegroup1">
            <a:extLst>
              <a:ext uri="{FF2B5EF4-FFF2-40B4-BE49-F238E27FC236}">
                <a16:creationId xmlns:a16="http://schemas.microsoft.com/office/drawing/2014/main" id="{71BE8056-DBB1-4A3C-837D-8EFFD394F1E1}"/>
              </a:ext>
            </a:extLst>
          </p:cNvPr>
          <p:cNvGrpSpPr>
            <a:grpSpLocks/>
          </p:cNvGrpSpPr>
          <p:nvPr/>
        </p:nvGrpSpPr>
        <p:grpSpPr bwMode="auto">
          <a:xfrm>
            <a:off x="471488" y="6172200"/>
            <a:ext cx="5635625" cy="46038"/>
            <a:chOff x="11" y="15587"/>
            <a:chExt cx="12229" cy="72"/>
          </a:xfrm>
        </p:grpSpPr>
        <p:sp>
          <p:nvSpPr>
            <p:cNvPr id="11279" name="docshape2">
              <a:extLst>
                <a:ext uri="{FF2B5EF4-FFF2-40B4-BE49-F238E27FC236}">
                  <a16:creationId xmlns:a16="http://schemas.microsoft.com/office/drawing/2014/main" id="{B608CE6C-A7A3-41A2-B5A9-14FEAD9302FB}"/>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11280" name="docshape3">
              <a:extLst>
                <a:ext uri="{FF2B5EF4-FFF2-40B4-BE49-F238E27FC236}">
                  <a16:creationId xmlns:a16="http://schemas.microsoft.com/office/drawing/2014/main" id="{38AA4167-5A6C-4E21-98AA-92484011BB85}"/>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grpSp>
        <p:nvGrpSpPr>
          <p:cNvPr id="11268" name="docshapegroup1">
            <a:extLst>
              <a:ext uri="{FF2B5EF4-FFF2-40B4-BE49-F238E27FC236}">
                <a16:creationId xmlns:a16="http://schemas.microsoft.com/office/drawing/2014/main" id="{CE8FAC8D-FA44-4EE9-A58D-B6A53B5F0371}"/>
              </a:ext>
            </a:extLst>
          </p:cNvPr>
          <p:cNvGrpSpPr>
            <a:grpSpLocks/>
          </p:cNvGrpSpPr>
          <p:nvPr/>
        </p:nvGrpSpPr>
        <p:grpSpPr bwMode="auto">
          <a:xfrm>
            <a:off x="6084888" y="6172200"/>
            <a:ext cx="5635625" cy="46038"/>
            <a:chOff x="11" y="15587"/>
            <a:chExt cx="12229" cy="72"/>
          </a:xfrm>
        </p:grpSpPr>
        <p:sp>
          <p:nvSpPr>
            <p:cNvPr id="11277" name="docshape2">
              <a:extLst>
                <a:ext uri="{FF2B5EF4-FFF2-40B4-BE49-F238E27FC236}">
                  <a16:creationId xmlns:a16="http://schemas.microsoft.com/office/drawing/2014/main" id="{C8DC54FB-A07A-4579-956C-7CA3D9C2C3EA}"/>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11278" name="docshape3">
              <a:extLst>
                <a:ext uri="{FF2B5EF4-FFF2-40B4-BE49-F238E27FC236}">
                  <a16:creationId xmlns:a16="http://schemas.microsoft.com/office/drawing/2014/main" id="{B2D1573F-6F69-4FC7-9F25-E17C215D8229}"/>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sp>
        <p:nvSpPr>
          <p:cNvPr id="14" name="Esquina doblada 13">
            <a:hlinkClick r:id="rId3" action="ppaction://hlinksldjump" tooltip="Contenido"/>
            <a:extLst>
              <a:ext uri="{FF2B5EF4-FFF2-40B4-BE49-F238E27FC236}">
                <a16:creationId xmlns:a16="http://schemas.microsoft.com/office/drawing/2014/main" id="{FCD7F7DE-F178-4AE3-9F10-AFE75ADB0614}"/>
              </a:ext>
            </a:extLst>
          </p:cNvPr>
          <p:cNvSpPr/>
          <p:nvPr/>
        </p:nvSpPr>
        <p:spPr>
          <a:xfrm>
            <a:off x="11391900" y="452438"/>
            <a:ext cx="195263" cy="268287"/>
          </a:xfrm>
          <a:prstGeom prst="foldedCorner">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5" name="Flecha derecha 14">
            <a:hlinkClick r:id="" action="ppaction://hlinkshowjump?jump=nextslide"/>
            <a:extLst>
              <a:ext uri="{FF2B5EF4-FFF2-40B4-BE49-F238E27FC236}">
                <a16:creationId xmlns:a16="http://schemas.microsoft.com/office/drawing/2014/main" id="{E844471C-506C-40EF-99CD-43B79FA134B4}"/>
              </a:ext>
            </a:extLst>
          </p:cNvPr>
          <p:cNvSpPr/>
          <p:nvPr/>
        </p:nvSpPr>
        <p:spPr>
          <a:xfrm>
            <a:off x="11447463" y="836613"/>
            <a:ext cx="128587" cy="203200"/>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6" name="Flecha derecha 15">
            <a:hlinkClick r:id="" action="ppaction://hlinkshowjump?jump=previousslide"/>
            <a:extLst>
              <a:ext uri="{FF2B5EF4-FFF2-40B4-BE49-F238E27FC236}">
                <a16:creationId xmlns:a16="http://schemas.microsoft.com/office/drawing/2014/main" id="{BE69006D-047D-437B-9A6C-AC2556658B33}"/>
              </a:ext>
            </a:extLst>
          </p:cNvPr>
          <p:cNvSpPr/>
          <p:nvPr/>
        </p:nvSpPr>
        <p:spPr>
          <a:xfrm rot="10800000">
            <a:off x="11414125" y="1112838"/>
            <a:ext cx="130175" cy="204787"/>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2" name="CuadroTexto 1">
            <a:extLst>
              <a:ext uri="{FF2B5EF4-FFF2-40B4-BE49-F238E27FC236}">
                <a16:creationId xmlns:a16="http://schemas.microsoft.com/office/drawing/2014/main" id="{2B9E49D8-E22A-4160-AD9D-A1654335500A}"/>
              </a:ext>
            </a:extLst>
          </p:cNvPr>
          <p:cNvSpPr txBox="1"/>
          <p:nvPr/>
        </p:nvSpPr>
        <p:spPr>
          <a:xfrm>
            <a:off x="695325" y="523875"/>
            <a:ext cx="1114425" cy="338138"/>
          </a:xfrm>
          <a:prstGeom prst="rect">
            <a:avLst/>
          </a:prstGeom>
          <a:noFill/>
        </p:spPr>
        <p:txBody>
          <a:bodyPr wrap="none">
            <a:spAutoFit/>
          </a:bodyPr>
          <a:lstStyle/>
          <a:p>
            <a:pPr eaLnBrk="1" fontAlgn="auto" hangingPunct="1">
              <a:spcBef>
                <a:spcPts val="0"/>
              </a:spcBef>
              <a:spcAft>
                <a:spcPts val="0"/>
              </a:spcAft>
              <a:defRPr/>
            </a:pPr>
            <a:r>
              <a:rPr lang="es-MX" sz="1600" b="1" dirty="0">
                <a:solidFill>
                  <a:schemeClr val="bg1">
                    <a:lumMod val="50000"/>
                  </a:schemeClr>
                </a:solidFill>
                <a:latin typeface="+mn-lt"/>
              </a:rPr>
              <a:t>Resultados</a:t>
            </a:r>
          </a:p>
        </p:txBody>
      </p:sp>
      <p:grpSp>
        <p:nvGrpSpPr>
          <p:cNvPr id="29" name="Grupo 28">
            <a:extLst>
              <a:ext uri="{FF2B5EF4-FFF2-40B4-BE49-F238E27FC236}">
                <a16:creationId xmlns:a16="http://schemas.microsoft.com/office/drawing/2014/main" id="{BFC138DD-CF48-41EF-8142-9CB537BB7E16}"/>
              </a:ext>
            </a:extLst>
          </p:cNvPr>
          <p:cNvGrpSpPr/>
          <p:nvPr/>
        </p:nvGrpSpPr>
        <p:grpSpPr>
          <a:xfrm>
            <a:off x="2028582" y="720725"/>
            <a:ext cx="8112610" cy="5106331"/>
            <a:chOff x="1024815" y="1112682"/>
            <a:chExt cx="7177151" cy="4517524"/>
          </a:xfrm>
        </p:grpSpPr>
        <p:pic>
          <p:nvPicPr>
            <p:cNvPr id="6" name="Imagen 5" descr="Bebé sentado en una silla&#10;&#10;Descripción generada automáticamente con confianza media">
              <a:extLst>
                <a:ext uri="{FF2B5EF4-FFF2-40B4-BE49-F238E27FC236}">
                  <a16:creationId xmlns:a16="http://schemas.microsoft.com/office/drawing/2014/main" id="{36BCA7AF-1FBA-4F10-9410-4FDE27130120}"/>
                </a:ext>
              </a:extLst>
            </p:cNvPr>
            <p:cNvPicPr>
              <a:picLocks noChangeAspect="1"/>
            </p:cNvPicPr>
            <p:nvPr/>
          </p:nvPicPr>
          <p:blipFill rotWithShape="1">
            <a:blip r:embed="rId4">
              <a:extLst>
                <a:ext uri="{28A0092B-C50C-407E-A947-70E740481C1C}">
                  <a14:useLocalDpi xmlns:a14="http://schemas.microsoft.com/office/drawing/2010/main" val="0"/>
                </a:ext>
              </a:extLst>
            </a:blip>
            <a:srcRect l="12601" t="1" r="12638" b="32114"/>
            <a:stretch/>
          </p:blipFill>
          <p:spPr>
            <a:xfrm>
              <a:off x="4477750" y="3318843"/>
              <a:ext cx="1866950" cy="2260340"/>
            </a:xfrm>
            <a:prstGeom prst="rect">
              <a:avLst/>
            </a:prstGeom>
          </p:spPr>
        </p:pic>
        <p:pic>
          <p:nvPicPr>
            <p:cNvPr id="8" name="Imagen 7" descr="Un niño con la boca abierta&#10;&#10;Descripción generada automáticamente con confianza media">
              <a:extLst>
                <a:ext uri="{FF2B5EF4-FFF2-40B4-BE49-F238E27FC236}">
                  <a16:creationId xmlns:a16="http://schemas.microsoft.com/office/drawing/2014/main" id="{1E0438A0-6107-450E-AF21-0C605BCFE3B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36580" y="1112838"/>
              <a:ext cx="1851748" cy="2199552"/>
            </a:xfrm>
            <a:prstGeom prst="rect">
              <a:avLst/>
            </a:prstGeom>
          </p:spPr>
        </p:pic>
        <p:pic>
          <p:nvPicPr>
            <p:cNvPr id="12" name="Imagen 11" descr="Un niño con la boca abierta&#10;&#10;Descripción generada automáticamente con confianza media">
              <a:extLst>
                <a:ext uri="{FF2B5EF4-FFF2-40B4-BE49-F238E27FC236}">
                  <a16:creationId xmlns:a16="http://schemas.microsoft.com/office/drawing/2014/main" id="{2B89E31F-F1ED-45EF-BF37-A91BBC3E70F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350217" y="3280277"/>
              <a:ext cx="1851749" cy="2292454"/>
            </a:xfrm>
            <a:prstGeom prst="rect">
              <a:avLst/>
            </a:prstGeom>
          </p:spPr>
        </p:pic>
        <p:pic>
          <p:nvPicPr>
            <p:cNvPr id="24" name="Imagen 23" descr="Un bebé con la boca abierta&#10;&#10;Descripción generada automáticamente con confianza baja">
              <a:extLst>
                <a:ext uri="{FF2B5EF4-FFF2-40B4-BE49-F238E27FC236}">
                  <a16:creationId xmlns:a16="http://schemas.microsoft.com/office/drawing/2014/main" id="{E017A99C-BD98-46A8-80BB-47F030C709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31051" y="1112839"/>
              <a:ext cx="1855801" cy="2206004"/>
            </a:xfrm>
            <a:prstGeom prst="rect">
              <a:avLst/>
            </a:prstGeom>
          </p:spPr>
        </p:pic>
        <p:pic>
          <p:nvPicPr>
            <p:cNvPr id="26" name="Imagen 25" descr="La cara de un niño&#10;&#10;Descripción generada automáticamente con confianza media">
              <a:extLst>
                <a:ext uri="{FF2B5EF4-FFF2-40B4-BE49-F238E27FC236}">
                  <a16:creationId xmlns:a16="http://schemas.microsoft.com/office/drawing/2014/main" id="{D56318A2-DCE8-45BD-939C-29744C4F798B}"/>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024815" y="3313977"/>
              <a:ext cx="1863512" cy="2316229"/>
            </a:xfrm>
            <a:prstGeom prst="rect">
              <a:avLst/>
            </a:prstGeom>
          </p:spPr>
        </p:pic>
        <p:pic>
          <p:nvPicPr>
            <p:cNvPr id="4" name="Imagen 3" descr="La cara de un niño&#10;&#10;Descripción generada automáticamente con confianza media">
              <a:extLst>
                <a:ext uri="{FF2B5EF4-FFF2-40B4-BE49-F238E27FC236}">
                  <a16:creationId xmlns:a16="http://schemas.microsoft.com/office/drawing/2014/main" id="{4DAAC9F9-54BB-4C59-AF3A-286908BE9BD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55372" y="1112682"/>
              <a:ext cx="1888408" cy="2292454"/>
            </a:xfrm>
            <a:prstGeom prst="rect">
              <a:avLst/>
            </a:prstGeom>
          </p:spPr>
        </p:pic>
        <p:pic>
          <p:nvPicPr>
            <p:cNvPr id="19" name="Imagen 18" descr="La cara de un niño&#10;&#10;Descripción generada automáticamente con confianza media">
              <a:extLst>
                <a:ext uri="{FF2B5EF4-FFF2-40B4-BE49-F238E27FC236}">
                  <a16:creationId xmlns:a16="http://schemas.microsoft.com/office/drawing/2014/main" id="{341B1F4E-7E19-4573-9DA6-35B8E8F2033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86515" y="3320429"/>
              <a:ext cx="1851748" cy="2300308"/>
            </a:xfrm>
            <a:prstGeom prst="rect">
              <a:avLst/>
            </a:prstGeom>
          </p:spPr>
        </p:pic>
        <p:pic>
          <p:nvPicPr>
            <p:cNvPr id="10" name="Imagen 9" descr="La cara de un niño&#10;&#10;Descripción generada automáticamente con confianza media">
              <a:extLst>
                <a:ext uri="{FF2B5EF4-FFF2-40B4-BE49-F238E27FC236}">
                  <a16:creationId xmlns:a16="http://schemas.microsoft.com/office/drawing/2014/main" id="{9E8064A6-2F48-4DA7-BF6F-47BC86EAC556}"/>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6555051" y="1112682"/>
              <a:ext cx="1646915" cy="2199552"/>
            </a:xfrm>
            <a:prstGeom prst="rect">
              <a:avLst/>
            </a:prstGeom>
          </p:spPr>
        </p:pic>
      </p:grpSp>
    </p:spTree>
    <p:extLst>
      <p:ext uri="{BB962C8B-B14F-4D97-AF65-F5344CB8AC3E}">
        <p14:creationId xmlns:p14="http://schemas.microsoft.com/office/powerpoint/2010/main" val="1413449518"/>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agen 3">
            <a:extLst>
              <a:ext uri="{FF2B5EF4-FFF2-40B4-BE49-F238E27FC236}">
                <a16:creationId xmlns:a16="http://schemas.microsoft.com/office/drawing/2014/main" id="{1B4C4FDC-9347-4A36-B88E-76BF9A8C34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5" name="docshapegroup1">
            <a:extLst>
              <a:ext uri="{FF2B5EF4-FFF2-40B4-BE49-F238E27FC236}">
                <a16:creationId xmlns:a16="http://schemas.microsoft.com/office/drawing/2014/main" id="{264DAE50-F30F-488A-B4BD-CD7F093C2AFD}"/>
              </a:ext>
            </a:extLst>
          </p:cNvPr>
          <p:cNvGrpSpPr>
            <a:grpSpLocks/>
          </p:cNvGrpSpPr>
          <p:nvPr/>
        </p:nvGrpSpPr>
        <p:grpSpPr bwMode="auto">
          <a:xfrm>
            <a:off x="471488" y="6172200"/>
            <a:ext cx="5635625" cy="46038"/>
            <a:chOff x="11" y="15587"/>
            <a:chExt cx="12229" cy="72"/>
          </a:xfrm>
        </p:grpSpPr>
        <p:sp>
          <p:nvSpPr>
            <p:cNvPr id="13327" name="docshape2">
              <a:extLst>
                <a:ext uri="{FF2B5EF4-FFF2-40B4-BE49-F238E27FC236}">
                  <a16:creationId xmlns:a16="http://schemas.microsoft.com/office/drawing/2014/main" id="{0781B0A0-CFE7-412C-9447-D1404033DE10}"/>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13328" name="docshape3">
              <a:extLst>
                <a:ext uri="{FF2B5EF4-FFF2-40B4-BE49-F238E27FC236}">
                  <a16:creationId xmlns:a16="http://schemas.microsoft.com/office/drawing/2014/main" id="{A3E31201-2450-4AC2-B963-0B8587C174D4}"/>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grpSp>
        <p:nvGrpSpPr>
          <p:cNvPr id="13316" name="docshapegroup1">
            <a:extLst>
              <a:ext uri="{FF2B5EF4-FFF2-40B4-BE49-F238E27FC236}">
                <a16:creationId xmlns:a16="http://schemas.microsoft.com/office/drawing/2014/main" id="{08E66786-1162-4A6D-9F4A-F428D25BCEFA}"/>
              </a:ext>
            </a:extLst>
          </p:cNvPr>
          <p:cNvGrpSpPr>
            <a:grpSpLocks/>
          </p:cNvGrpSpPr>
          <p:nvPr/>
        </p:nvGrpSpPr>
        <p:grpSpPr bwMode="auto">
          <a:xfrm>
            <a:off x="6084888" y="6172200"/>
            <a:ext cx="5635625" cy="46038"/>
            <a:chOff x="11" y="15587"/>
            <a:chExt cx="12229" cy="72"/>
          </a:xfrm>
        </p:grpSpPr>
        <p:sp>
          <p:nvSpPr>
            <p:cNvPr id="13325" name="docshape2">
              <a:extLst>
                <a:ext uri="{FF2B5EF4-FFF2-40B4-BE49-F238E27FC236}">
                  <a16:creationId xmlns:a16="http://schemas.microsoft.com/office/drawing/2014/main" id="{8F79599B-7F1A-436B-AD96-205F8859AE5D}"/>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13326" name="docshape3">
              <a:extLst>
                <a:ext uri="{FF2B5EF4-FFF2-40B4-BE49-F238E27FC236}">
                  <a16:creationId xmlns:a16="http://schemas.microsoft.com/office/drawing/2014/main" id="{4842F91F-FA04-427A-9731-3851761DE5A1}"/>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sp>
        <p:nvSpPr>
          <p:cNvPr id="14" name="Esquina doblada 13">
            <a:hlinkClick r:id="rId3" action="ppaction://hlinksldjump" tooltip="Contenido"/>
            <a:extLst>
              <a:ext uri="{FF2B5EF4-FFF2-40B4-BE49-F238E27FC236}">
                <a16:creationId xmlns:a16="http://schemas.microsoft.com/office/drawing/2014/main" id="{561ACD61-9FAE-43DE-9282-5C2E9872B005}"/>
              </a:ext>
            </a:extLst>
          </p:cNvPr>
          <p:cNvSpPr/>
          <p:nvPr/>
        </p:nvSpPr>
        <p:spPr>
          <a:xfrm>
            <a:off x="11391900" y="452438"/>
            <a:ext cx="195263" cy="268287"/>
          </a:xfrm>
          <a:prstGeom prst="foldedCorner">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5" name="Flecha derecha 14">
            <a:hlinkClick r:id="" action="ppaction://hlinkshowjump?jump=nextslide"/>
            <a:extLst>
              <a:ext uri="{FF2B5EF4-FFF2-40B4-BE49-F238E27FC236}">
                <a16:creationId xmlns:a16="http://schemas.microsoft.com/office/drawing/2014/main" id="{23113896-9806-4405-AE78-D1A844CDF062}"/>
              </a:ext>
            </a:extLst>
          </p:cNvPr>
          <p:cNvSpPr/>
          <p:nvPr/>
        </p:nvSpPr>
        <p:spPr>
          <a:xfrm>
            <a:off x="11447463" y="836613"/>
            <a:ext cx="128587" cy="203200"/>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6" name="Flecha derecha 15">
            <a:hlinkClick r:id="" action="ppaction://hlinkshowjump?jump=previousslide"/>
            <a:extLst>
              <a:ext uri="{FF2B5EF4-FFF2-40B4-BE49-F238E27FC236}">
                <a16:creationId xmlns:a16="http://schemas.microsoft.com/office/drawing/2014/main" id="{DEF0C2FA-4BC2-4568-AE44-E467EB522A1A}"/>
              </a:ext>
            </a:extLst>
          </p:cNvPr>
          <p:cNvSpPr/>
          <p:nvPr/>
        </p:nvSpPr>
        <p:spPr>
          <a:xfrm rot="10800000">
            <a:off x="11414125" y="1112838"/>
            <a:ext cx="130175" cy="204787"/>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3" name="CuadroTexto 12">
            <a:extLst>
              <a:ext uri="{FF2B5EF4-FFF2-40B4-BE49-F238E27FC236}">
                <a16:creationId xmlns:a16="http://schemas.microsoft.com/office/drawing/2014/main" id="{6443896D-9A60-412C-8CA1-81E438C84007}"/>
              </a:ext>
            </a:extLst>
          </p:cNvPr>
          <p:cNvSpPr txBox="1"/>
          <p:nvPr/>
        </p:nvSpPr>
        <p:spPr>
          <a:xfrm>
            <a:off x="708025" y="539750"/>
            <a:ext cx="4538663" cy="338138"/>
          </a:xfrm>
          <a:prstGeom prst="rect">
            <a:avLst/>
          </a:prstGeom>
          <a:noFill/>
        </p:spPr>
        <p:txBody>
          <a:bodyPr>
            <a:spAutoFit/>
          </a:bodyPr>
          <a:lstStyle/>
          <a:p>
            <a:pPr eaLnBrk="1" fontAlgn="auto" hangingPunct="1">
              <a:spcBef>
                <a:spcPts val="0"/>
              </a:spcBef>
              <a:spcAft>
                <a:spcPts val="0"/>
              </a:spcAft>
              <a:defRPr/>
            </a:pPr>
            <a:r>
              <a:rPr lang="es-ES" sz="1600" b="1" dirty="0">
                <a:solidFill>
                  <a:schemeClr val="bg1">
                    <a:lumMod val="50000"/>
                  </a:schemeClr>
                </a:solidFill>
                <a:latin typeface="+mn-lt"/>
              </a:rPr>
              <a:t>Labor Asistencial</a:t>
            </a:r>
          </a:p>
        </p:txBody>
      </p:sp>
      <p:sp>
        <p:nvSpPr>
          <p:cNvPr id="13321" name="CuadroTexto 1">
            <a:extLst>
              <a:ext uri="{FF2B5EF4-FFF2-40B4-BE49-F238E27FC236}">
                <a16:creationId xmlns:a16="http://schemas.microsoft.com/office/drawing/2014/main" id="{512D1535-50A5-483E-B257-2B08B08C25A2}"/>
              </a:ext>
            </a:extLst>
          </p:cNvPr>
          <p:cNvSpPr txBox="1">
            <a:spLocks noChangeArrowheads="1"/>
          </p:cNvSpPr>
          <p:nvPr/>
        </p:nvSpPr>
        <p:spPr bwMode="auto">
          <a:xfrm>
            <a:off x="841375" y="1020763"/>
            <a:ext cx="4405313"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MX" altLang="es-MX" sz="1200" dirty="0"/>
              <a:t>La labor asistencial adquiere especial importancia de cara al cuidado y tratamiento de pacientes con LPH, derivado de un  hecho propio de nuestro país: no todos los nacidos con esta malformación congénita cuentan con servicios médicos para atenderla y si bien las instituciones de salud pública hacen esfuerzos importantes para cubrir dichas necesidades estas no se logran atender al 100%.</a:t>
            </a:r>
          </a:p>
          <a:p>
            <a:pPr algn="just" eaLnBrk="1" hangingPunct="1">
              <a:lnSpc>
                <a:spcPct val="100000"/>
              </a:lnSpc>
              <a:spcBef>
                <a:spcPct val="0"/>
              </a:spcBef>
              <a:buFontTx/>
              <a:buNone/>
            </a:pPr>
            <a:endParaRPr lang="es-MX" altLang="es-MX" sz="1200" dirty="0"/>
          </a:p>
          <a:p>
            <a:pPr algn="just" eaLnBrk="1" hangingPunct="1">
              <a:lnSpc>
                <a:spcPct val="100000"/>
              </a:lnSpc>
              <a:spcBef>
                <a:spcPct val="0"/>
              </a:spcBef>
              <a:buFontTx/>
              <a:buNone/>
            </a:pPr>
            <a:r>
              <a:rPr lang="es-MX" altLang="es-MX" sz="1200" dirty="0"/>
              <a:t>Esto último hace relevante la participación de nuestro Centro, proporcionando el tratamiento integral y multidisciplinario que este sector de la población requiere y nos convierte en una alternativa para aquellos que no logran acceder a servicios médicos privados debido a los altos costos del tratamiento. </a:t>
            </a:r>
          </a:p>
        </p:txBody>
      </p:sp>
      <p:pic>
        <p:nvPicPr>
          <p:cNvPr id="17" name="image35.jpeg">
            <a:extLst>
              <a:ext uri="{FF2B5EF4-FFF2-40B4-BE49-F238E27FC236}">
                <a16:creationId xmlns:a16="http://schemas.microsoft.com/office/drawing/2014/main" id="{583F6AF8-7AF7-42A5-928F-3951B17C0028}"/>
              </a:ext>
            </a:extLst>
          </p:cNvPr>
          <p:cNvPicPr/>
          <p:nvPr/>
        </p:nvPicPr>
        <p:blipFill>
          <a:blip r:embed="rId4" cstate="print"/>
          <a:stretch>
            <a:fillRect/>
          </a:stretch>
        </p:blipFill>
        <p:spPr>
          <a:xfrm>
            <a:off x="6978869" y="720763"/>
            <a:ext cx="3571065" cy="3571065"/>
          </a:xfrm>
          <a:prstGeom prst="rect">
            <a:avLst/>
          </a:prstGeom>
        </p:spPr>
      </p:pic>
      <p:pic>
        <p:nvPicPr>
          <p:cNvPr id="18" name="Picture 2">
            <a:extLst>
              <a:ext uri="{FF2B5EF4-FFF2-40B4-BE49-F238E27FC236}">
                <a16:creationId xmlns:a16="http://schemas.microsoft.com/office/drawing/2014/main" id="{BA491A0D-C187-4897-B0FC-B5C9EC89FCE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64861" y="3429001"/>
            <a:ext cx="2553679" cy="2552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p:nvSpPr>
        <p:spPr>
          <a:xfrm>
            <a:off x="6414685" y="4596924"/>
            <a:ext cx="4977215" cy="1384995"/>
          </a:xfrm>
          <a:prstGeom prst="rect">
            <a:avLst/>
          </a:prstGeom>
          <a:noFill/>
        </p:spPr>
        <p:txBody>
          <a:bodyPr wrap="square" rtlCol="0">
            <a:spAutoFit/>
          </a:bodyPr>
          <a:lstStyle/>
          <a:p>
            <a:r>
              <a:rPr lang="es-MX" altLang="es-MX" sz="1200" dirty="0"/>
              <a:t>Nuestro personal médico, en su mayoría voluntario, hace un trabajo encomiable para dignificar al paciente y su familia.</a:t>
            </a:r>
          </a:p>
          <a:p>
            <a:endParaRPr lang="es-MX" altLang="es-MX" sz="1200" dirty="0"/>
          </a:p>
          <a:p>
            <a:r>
              <a:rPr lang="es-MX" altLang="es-MX" sz="1200" dirty="0"/>
              <a:t>Es a través de nuestro programa de atención que podemos otorgar servicios médicos, quirúrgicos, dentales, psicológicos, nutrición y de rehabilitación de forma humana y de calidad a la población más vulnerable.</a:t>
            </a:r>
          </a:p>
          <a:p>
            <a:endParaRPr lang="es-MX" sz="1200" dirty="0"/>
          </a:p>
        </p:txBody>
      </p:sp>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agen 3">
            <a:extLst>
              <a:ext uri="{FF2B5EF4-FFF2-40B4-BE49-F238E27FC236}">
                <a16:creationId xmlns:a16="http://schemas.microsoft.com/office/drawing/2014/main" id="{FFD8CCD9-CCB6-44B6-B175-8C172249B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22">
            <a:extLst>
              <a:ext uri="{FF2B5EF4-FFF2-40B4-BE49-F238E27FC236}">
                <a16:creationId xmlns:a16="http://schemas.microsoft.com/office/drawing/2014/main" id="{013B8FFE-42BD-405D-987B-77445C1CC725}"/>
              </a:ext>
            </a:extLst>
          </p:cNvPr>
          <p:cNvSpPr txBox="1"/>
          <p:nvPr/>
        </p:nvSpPr>
        <p:spPr>
          <a:xfrm>
            <a:off x="3284009" y="1300012"/>
            <a:ext cx="2465387" cy="2906501"/>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defRPr/>
            </a:pPr>
            <a:r>
              <a:rPr lang="es-MX" sz="1600" dirty="0">
                <a:ea typeface="Calibri" panose="020F0502020204030204" pitchFamily="34" charset="0"/>
                <a:cs typeface="Times New Roman" panose="02020603050405020304" pitchFamily="18" charset="0"/>
              </a:rPr>
              <a:t>Neurodesarrollo</a:t>
            </a:r>
          </a:p>
          <a:p>
            <a:pPr marL="285750" indent="-285750">
              <a:lnSpc>
                <a:spcPct val="107000"/>
              </a:lnSpc>
              <a:spcAft>
                <a:spcPts val="800"/>
              </a:spcAft>
              <a:buFont typeface="Arial" panose="020B0604020202020204" pitchFamily="34" charset="0"/>
              <a:buChar char="•"/>
              <a:defRPr/>
            </a:pPr>
            <a:r>
              <a:rPr lang="es-MX" sz="1600" dirty="0">
                <a:ea typeface="Calibri" panose="020F0502020204030204" pitchFamily="34" charset="0"/>
                <a:cs typeface="Times New Roman" panose="02020603050405020304" pitchFamily="18" charset="0"/>
              </a:rPr>
              <a:t>Nutrición</a:t>
            </a:r>
          </a:p>
          <a:p>
            <a:pPr marL="285750" indent="-285750">
              <a:lnSpc>
                <a:spcPct val="107000"/>
              </a:lnSpc>
              <a:spcAft>
                <a:spcPts val="800"/>
              </a:spcAft>
              <a:buFont typeface="Arial" panose="020B0604020202020204" pitchFamily="34" charset="0"/>
              <a:buChar char="•"/>
              <a:defRPr/>
            </a:pPr>
            <a:r>
              <a:rPr lang="es-MX" sz="1600" dirty="0">
                <a:ea typeface="Calibri" panose="020F0502020204030204" pitchFamily="34" charset="0"/>
                <a:cs typeface="Times New Roman" panose="02020603050405020304" pitchFamily="18" charset="0"/>
              </a:rPr>
              <a:t>Odontología</a:t>
            </a:r>
          </a:p>
          <a:p>
            <a:pPr marL="285750" indent="-285750">
              <a:lnSpc>
                <a:spcPct val="107000"/>
              </a:lnSpc>
              <a:spcAft>
                <a:spcPts val="800"/>
              </a:spcAft>
              <a:buFont typeface="Arial" panose="020B0604020202020204" pitchFamily="34" charset="0"/>
              <a:buChar char="•"/>
              <a:defRPr/>
            </a:pPr>
            <a:r>
              <a:rPr lang="es-MX" sz="1600" dirty="0">
                <a:ea typeface="Calibri" panose="020F0502020204030204" pitchFamily="34" charset="0"/>
                <a:cs typeface="Times New Roman" panose="02020603050405020304" pitchFamily="18" charset="0"/>
              </a:rPr>
              <a:t>Otorrinolaringología</a:t>
            </a:r>
          </a:p>
          <a:p>
            <a:pPr marL="285750" indent="-285750">
              <a:lnSpc>
                <a:spcPct val="107000"/>
              </a:lnSpc>
              <a:spcAft>
                <a:spcPts val="800"/>
              </a:spcAft>
              <a:buFont typeface="Arial" panose="020B0604020202020204" pitchFamily="34" charset="0"/>
              <a:buChar char="•"/>
              <a:defRPr/>
            </a:pPr>
            <a:r>
              <a:rPr lang="es-MX" sz="1600" dirty="0">
                <a:ea typeface="Calibri" panose="020F0502020204030204" pitchFamily="34" charset="0"/>
                <a:cs typeface="Times New Roman" panose="02020603050405020304" pitchFamily="18" charset="0"/>
              </a:rPr>
              <a:t>Pediatría</a:t>
            </a:r>
          </a:p>
          <a:p>
            <a:pPr marL="285750" indent="-285750">
              <a:lnSpc>
                <a:spcPct val="107000"/>
              </a:lnSpc>
              <a:spcAft>
                <a:spcPts val="800"/>
              </a:spcAft>
              <a:buFont typeface="Arial" panose="020B0604020202020204" pitchFamily="34" charset="0"/>
              <a:buChar char="•"/>
              <a:defRPr/>
            </a:pPr>
            <a:r>
              <a:rPr lang="es-MX" sz="1600" dirty="0">
                <a:ea typeface="Calibri" panose="020F0502020204030204" pitchFamily="34" charset="0"/>
                <a:cs typeface="Times New Roman" panose="02020603050405020304" pitchFamily="18" charset="0"/>
              </a:rPr>
              <a:t>Psicología</a:t>
            </a:r>
          </a:p>
          <a:p>
            <a:pPr marL="285750" indent="-285750">
              <a:lnSpc>
                <a:spcPct val="107000"/>
              </a:lnSpc>
              <a:spcAft>
                <a:spcPts val="800"/>
              </a:spcAft>
              <a:buFont typeface="Arial" panose="020B0604020202020204" pitchFamily="34" charset="0"/>
              <a:buChar char="•"/>
              <a:defRPr/>
            </a:pPr>
            <a:r>
              <a:rPr lang="es-MX" sz="1600" dirty="0">
                <a:ea typeface="Calibri" panose="020F0502020204030204" pitchFamily="34" charset="0"/>
                <a:cs typeface="Times New Roman" panose="02020603050405020304" pitchFamily="18" charset="0"/>
              </a:rPr>
              <a:t>Terapia de lenguaje</a:t>
            </a:r>
          </a:p>
          <a:p>
            <a:pPr marL="285750" indent="-285750">
              <a:lnSpc>
                <a:spcPct val="107000"/>
              </a:lnSpc>
              <a:spcAft>
                <a:spcPts val="800"/>
              </a:spcAft>
              <a:buFont typeface="Arial" panose="020B0604020202020204" pitchFamily="34" charset="0"/>
              <a:buChar char="•"/>
              <a:defRPr/>
            </a:pPr>
            <a:r>
              <a:rPr lang="es-MX" sz="1600" dirty="0">
                <a:ea typeface="Calibri" panose="020F0502020204030204" pitchFamily="34" charset="0"/>
                <a:cs typeface="Times New Roman" panose="02020603050405020304" pitchFamily="18" charset="0"/>
              </a:rPr>
              <a:t>Ultrasonografía</a:t>
            </a:r>
          </a:p>
        </p:txBody>
      </p:sp>
      <p:grpSp>
        <p:nvGrpSpPr>
          <p:cNvPr id="14341" name="docshapegroup1">
            <a:extLst>
              <a:ext uri="{FF2B5EF4-FFF2-40B4-BE49-F238E27FC236}">
                <a16:creationId xmlns:a16="http://schemas.microsoft.com/office/drawing/2014/main" id="{9B6712E6-BC01-461B-B279-3A664D826ED7}"/>
              </a:ext>
            </a:extLst>
          </p:cNvPr>
          <p:cNvGrpSpPr>
            <a:grpSpLocks/>
          </p:cNvGrpSpPr>
          <p:nvPr/>
        </p:nvGrpSpPr>
        <p:grpSpPr bwMode="auto">
          <a:xfrm>
            <a:off x="471488" y="6172200"/>
            <a:ext cx="5635625" cy="46038"/>
            <a:chOff x="11" y="15587"/>
            <a:chExt cx="12229" cy="72"/>
          </a:xfrm>
        </p:grpSpPr>
        <p:sp>
          <p:nvSpPr>
            <p:cNvPr id="14345" name="docshape2">
              <a:extLst>
                <a:ext uri="{FF2B5EF4-FFF2-40B4-BE49-F238E27FC236}">
                  <a16:creationId xmlns:a16="http://schemas.microsoft.com/office/drawing/2014/main" id="{E5B0A9C1-0FA3-41A5-A15B-9DBE0977965A}"/>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14346" name="docshape3">
              <a:extLst>
                <a:ext uri="{FF2B5EF4-FFF2-40B4-BE49-F238E27FC236}">
                  <a16:creationId xmlns:a16="http://schemas.microsoft.com/office/drawing/2014/main" id="{1E943AA0-C882-46B4-96DF-22519BBBBB47}"/>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grpSp>
        <p:nvGrpSpPr>
          <p:cNvPr id="14342" name="docshapegroup1">
            <a:extLst>
              <a:ext uri="{FF2B5EF4-FFF2-40B4-BE49-F238E27FC236}">
                <a16:creationId xmlns:a16="http://schemas.microsoft.com/office/drawing/2014/main" id="{7656F112-499C-455E-99E6-E6F1A839FA41}"/>
              </a:ext>
            </a:extLst>
          </p:cNvPr>
          <p:cNvGrpSpPr>
            <a:grpSpLocks/>
          </p:cNvGrpSpPr>
          <p:nvPr/>
        </p:nvGrpSpPr>
        <p:grpSpPr bwMode="auto">
          <a:xfrm>
            <a:off x="6084888" y="6172200"/>
            <a:ext cx="5635625" cy="46038"/>
            <a:chOff x="11" y="15587"/>
            <a:chExt cx="12229" cy="72"/>
          </a:xfrm>
        </p:grpSpPr>
        <p:sp>
          <p:nvSpPr>
            <p:cNvPr id="14343" name="docshape2">
              <a:extLst>
                <a:ext uri="{FF2B5EF4-FFF2-40B4-BE49-F238E27FC236}">
                  <a16:creationId xmlns:a16="http://schemas.microsoft.com/office/drawing/2014/main" id="{7170ADAD-2751-4163-B9A4-B1706D1BB6AE}"/>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14344" name="docshape3">
              <a:extLst>
                <a:ext uri="{FF2B5EF4-FFF2-40B4-BE49-F238E27FC236}">
                  <a16:creationId xmlns:a16="http://schemas.microsoft.com/office/drawing/2014/main" id="{9F3E357B-C2B3-4B63-B2E8-999DA61A8B07}"/>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sp>
        <p:nvSpPr>
          <p:cNvPr id="11" name="CuadroTexto 10">
            <a:extLst>
              <a:ext uri="{FF2B5EF4-FFF2-40B4-BE49-F238E27FC236}">
                <a16:creationId xmlns:a16="http://schemas.microsoft.com/office/drawing/2014/main" id="{EA5238E2-FFB7-4872-86CC-A96217274154}"/>
              </a:ext>
            </a:extLst>
          </p:cNvPr>
          <p:cNvSpPr txBox="1"/>
          <p:nvPr/>
        </p:nvSpPr>
        <p:spPr>
          <a:xfrm>
            <a:off x="708025" y="539750"/>
            <a:ext cx="4538663" cy="338138"/>
          </a:xfrm>
          <a:prstGeom prst="rect">
            <a:avLst/>
          </a:prstGeom>
          <a:noFill/>
        </p:spPr>
        <p:txBody>
          <a:bodyPr>
            <a:spAutoFit/>
          </a:bodyPr>
          <a:lstStyle/>
          <a:p>
            <a:pPr eaLnBrk="1" fontAlgn="auto" hangingPunct="1">
              <a:spcBef>
                <a:spcPts val="0"/>
              </a:spcBef>
              <a:spcAft>
                <a:spcPts val="0"/>
              </a:spcAft>
              <a:defRPr/>
            </a:pPr>
            <a:r>
              <a:rPr lang="es-ES" sz="1600" b="1" dirty="0">
                <a:solidFill>
                  <a:schemeClr val="bg1">
                    <a:lumMod val="50000"/>
                  </a:schemeClr>
                </a:solidFill>
                <a:latin typeface="+mn-lt"/>
              </a:rPr>
              <a:t>Especialidades Medicas</a:t>
            </a:r>
          </a:p>
        </p:txBody>
      </p:sp>
      <p:sp>
        <p:nvSpPr>
          <p:cNvPr id="2" name="CuadroTexto 1">
            <a:extLst>
              <a:ext uri="{FF2B5EF4-FFF2-40B4-BE49-F238E27FC236}">
                <a16:creationId xmlns:a16="http://schemas.microsoft.com/office/drawing/2014/main" id="{DF166D62-7381-4550-BA75-1811FE121B63}"/>
              </a:ext>
            </a:extLst>
          </p:cNvPr>
          <p:cNvSpPr txBox="1"/>
          <p:nvPr/>
        </p:nvSpPr>
        <p:spPr>
          <a:xfrm>
            <a:off x="948792" y="1300012"/>
            <a:ext cx="1928812" cy="3793987"/>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defRPr/>
            </a:pPr>
            <a:r>
              <a:rPr lang="es-MX" sz="1600" dirty="0">
                <a:ea typeface="Calibri" panose="020F0502020204030204" pitchFamily="34" charset="0"/>
                <a:cs typeface="Times New Roman" panose="02020603050405020304" pitchFamily="18" charset="0"/>
              </a:rPr>
              <a:t>Cirugía plástica</a:t>
            </a:r>
          </a:p>
          <a:p>
            <a:pPr marL="285750" indent="-285750">
              <a:lnSpc>
                <a:spcPct val="107000"/>
              </a:lnSpc>
              <a:spcAft>
                <a:spcPts val="800"/>
              </a:spcAft>
              <a:buFont typeface="Arial" panose="020B0604020202020204" pitchFamily="34" charset="0"/>
              <a:buChar char="•"/>
              <a:defRPr/>
            </a:pPr>
            <a:r>
              <a:rPr lang="es-MX" sz="1600" dirty="0">
                <a:ea typeface="Calibri" panose="020F0502020204030204" pitchFamily="34" charset="0"/>
                <a:cs typeface="Times New Roman" panose="02020603050405020304" pitchFamily="18" charset="0"/>
              </a:rPr>
              <a:t>Cirugía maxilofacial</a:t>
            </a:r>
          </a:p>
          <a:p>
            <a:pPr marL="285750" indent="-285750">
              <a:lnSpc>
                <a:spcPct val="107000"/>
              </a:lnSpc>
              <a:spcAft>
                <a:spcPts val="800"/>
              </a:spcAft>
              <a:buFont typeface="Arial" panose="020B0604020202020204" pitchFamily="34" charset="0"/>
              <a:buChar char="•"/>
              <a:defRPr/>
            </a:pPr>
            <a:r>
              <a:rPr lang="es-MX" sz="1600" dirty="0">
                <a:ea typeface="Calibri" panose="020F0502020204030204" pitchFamily="34" charset="0"/>
                <a:cs typeface="Times New Roman" panose="02020603050405020304" pitchFamily="18" charset="0"/>
              </a:rPr>
              <a:t>Estimulación Temprana</a:t>
            </a:r>
          </a:p>
          <a:p>
            <a:pPr marL="285750" indent="-285750">
              <a:lnSpc>
                <a:spcPct val="107000"/>
              </a:lnSpc>
              <a:spcAft>
                <a:spcPts val="800"/>
              </a:spcAft>
              <a:buFont typeface="Arial" panose="020B0604020202020204" pitchFamily="34" charset="0"/>
              <a:buChar char="•"/>
              <a:defRPr/>
            </a:pPr>
            <a:r>
              <a:rPr lang="es-MX" sz="1600" dirty="0">
                <a:ea typeface="Calibri" panose="020F0502020204030204" pitchFamily="34" charset="0"/>
                <a:cs typeface="Times New Roman" panose="02020603050405020304" pitchFamily="18" charset="0"/>
              </a:rPr>
              <a:t>Foniatría</a:t>
            </a:r>
          </a:p>
          <a:p>
            <a:pPr marL="285750" indent="-285750">
              <a:lnSpc>
                <a:spcPct val="107000"/>
              </a:lnSpc>
              <a:spcAft>
                <a:spcPts val="800"/>
              </a:spcAft>
              <a:buFont typeface="Arial" panose="020B0604020202020204" pitchFamily="34" charset="0"/>
              <a:buChar char="•"/>
              <a:defRPr/>
            </a:pPr>
            <a:r>
              <a:rPr lang="es-MX" sz="1600" dirty="0">
                <a:ea typeface="Calibri" panose="020F0502020204030204" pitchFamily="34" charset="0"/>
                <a:cs typeface="Times New Roman" panose="02020603050405020304" pitchFamily="18" charset="0"/>
              </a:rPr>
              <a:t>Genética</a:t>
            </a:r>
          </a:p>
          <a:p>
            <a:pPr marL="285750" indent="-285750">
              <a:lnSpc>
                <a:spcPct val="107000"/>
              </a:lnSpc>
              <a:spcAft>
                <a:spcPts val="800"/>
              </a:spcAft>
              <a:buFont typeface="Arial" panose="020B0604020202020204" pitchFamily="34" charset="0"/>
              <a:buChar char="•"/>
              <a:defRPr/>
            </a:pPr>
            <a:r>
              <a:rPr lang="es-MX" sz="1600" dirty="0">
                <a:ea typeface="Calibri" panose="020F0502020204030204" pitchFamily="34" charset="0"/>
                <a:cs typeface="Times New Roman" panose="02020603050405020304" pitchFamily="18" charset="0"/>
              </a:rPr>
              <a:t>Homeopatía</a:t>
            </a:r>
          </a:p>
          <a:p>
            <a:pPr marL="285750" indent="-285750">
              <a:lnSpc>
                <a:spcPct val="107000"/>
              </a:lnSpc>
              <a:spcAft>
                <a:spcPts val="800"/>
              </a:spcAft>
              <a:buFont typeface="Arial" panose="020B0604020202020204" pitchFamily="34" charset="0"/>
              <a:buChar char="•"/>
              <a:defRPr/>
            </a:pPr>
            <a:r>
              <a:rPr lang="es-MX" sz="1600" dirty="0">
                <a:ea typeface="Calibri" panose="020F0502020204030204" pitchFamily="34" charset="0"/>
                <a:cs typeface="Times New Roman" panose="02020603050405020304" pitchFamily="18" charset="0"/>
              </a:rPr>
              <a:t>Lactancia </a:t>
            </a:r>
          </a:p>
          <a:p>
            <a:pPr marL="285750" indent="-285750">
              <a:lnSpc>
                <a:spcPct val="107000"/>
              </a:lnSpc>
              <a:spcAft>
                <a:spcPts val="800"/>
              </a:spcAft>
              <a:buFont typeface="Arial" panose="020B0604020202020204" pitchFamily="34" charset="0"/>
              <a:buChar char="•"/>
              <a:defRPr/>
            </a:pPr>
            <a:r>
              <a:rPr lang="es-MX" sz="1600" dirty="0">
                <a:ea typeface="Calibri" panose="020F0502020204030204" pitchFamily="34" charset="0"/>
                <a:cs typeface="Times New Roman" panose="02020603050405020304" pitchFamily="18" charset="0"/>
              </a:rPr>
              <a:t>Medicina General </a:t>
            </a:r>
          </a:p>
          <a:p>
            <a:endParaRPr lang="es-MX" sz="1600" dirty="0"/>
          </a:p>
        </p:txBody>
      </p:sp>
      <p:pic>
        <p:nvPicPr>
          <p:cNvPr id="14347" name="image17.jpeg">
            <a:extLst>
              <a:ext uri="{FF2B5EF4-FFF2-40B4-BE49-F238E27FC236}">
                <a16:creationId xmlns:a16="http://schemas.microsoft.com/office/drawing/2014/main" id="{E9D3A29C-2F27-46A8-BEDD-8D670AA078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1037" y="708819"/>
            <a:ext cx="3876675"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image20.jpeg">
            <a:extLst>
              <a:ext uri="{FF2B5EF4-FFF2-40B4-BE49-F238E27FC236}">
                <a16:creationId xmlns:a16="http://schemas.microsoft.com/office/drawing/2014/main" id="{E5FB5D5F-DAF1-4599-B566-0832416BAA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1079" y="3429000"/>
            <a:ext cx="4059238"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Esquina doblada 13">
            <a:hlinkClick r:id="rId5" action="ppaction://hlinksldjump" tooltip="Contenido"/>
            <a:extLst>
              <a:ext uri="{FF2B5EF4-FFF2-40B4-BE49-F238E27FC236}">
                <a16:creationId xmlns:a16="http://schemas.microsoft.com/office/drawing/2014/main" id="{3C2A361E-9350-4BBC-9726-64BC12E136E3}"/>
              </a:ext>
            </a:extLst>
          </p:cNvPr>
          <p:cNvSpPr/>
          <p:nvPr/>
        </p:nvSpPr>
        <p:spPr>
          <a:xfrm>
            <a:off x="11391900" y="452438"/>
            <a:ext cx="195263" cy="268287"/>
          </a:xfrm>
          <a:prstGeom prst="foldedCorner">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6" name="Flecha derecha 14">
            <a:hlinkClick r:id="" action="ppaction://hlinkshowjump?jump=nextslide"/>
            <a:extLst>
              <a:ext uri="{FF2B5EF4-FFF2-40B4-BE49-F238E27FC236}">
                <a16:creationId xmlns:a16="http://schemas.microsoft.com/office/drawing/2014/main" id="{B62D9405-8BDC-4AAB-8055-9F310E0A85A2}"/>
              </a:ext>
            </a:extLst>
          </p:cNvPr>
          <p:cNvSpPr/>
          <p:nvPr/>
        </p:nvSpPr>
        <p:spPr>
          <a:xfrm>
            <a:off x="11447463" y="836613"/>
            <a:ext cx="128587" cy="203200"/>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7" name="Flecha derecha 15">
            <a:hlinkClick r:id="" action="ppaction://hlinkshowjump?jump=previousslide"/>
            <a:extLst>
              <a:ext uri="{FF2B5EF4-FFF2-40B4-BE49-F238E27FC236}">
                <a16:creationId xmlns:a16="http://schemas.microsoft.com/office/drawing/2014/main" id="{C48BB64A-F78B-461E-B624-BAAB31BD7C53}"/>
              </a:ext>
            </a:extLst>
          </p:cNvPr>
          <p:cNvSpPr/>
          <p:nvPr/>
        </p:nvSpPr>
        <p:spPr>
          <a:xfrm rot="10800000">
            <a:off x="11414125" y="1112838"/>
            <a:ext cx="130175" cy="204787"/>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n 3">
            <a:extLst>
              <a:ext uri="{FF2B5EF4-FFF2-40B4-BE49-F238E27FC236}">
                <a16:creationId xmlns:a16="http://schemas.microsoft.com/office/drawing/2014/main" id="{26794407-3D6C-4F7B-8D2B-D8986E5703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3" name="docshapegroup1">
            <a:extLst>
              <a:ext uri="{FF2B5EF4-FFF2-40B4-BE49-F238E27FC236}">
                <a16:creationId xmlns:a16="http://schemas.microsoft.com/office/drawing/2014/main" id="{9DC01A00-6F6C-48AC-80E0-BEEAEC53F77E}"/>
              </a:ext>
            </a:extLst>
          </p:cNvPr>
          <p:cNvGrpSpPr>
            <a:grpSpLocks/>
          </p:cNvGrpSpPr>
          <p:nvPr/>
        </p:nvGrpSpPr>
        <p:grpSpPr bwMode="auto">
          <a:xfrm>
            <a:off x="471488" y="6172200"/>
            <a:ext cx="5635625" cy="46038"/>
            <a:chOff x="11" y="15587"/>
            <a:chExt cx="12229" cy="72"/>
          </a:xfrm>
        </p:grpSpPr>
        <p:sp>
          <p:nvSpPr>
            <p:cNvPr id="15373" name="docshape2">
              <a:extLst>
                <a:ext uri="{FF2B5EF4-FFF2-40B4-BE49-F238E27FC236}">
                  <a16:creationId xmlns:a16="http://schemas.microsoft.com/office/drawing/2014/main" id="{AF257345-C885-465A-8E14-4F64C58A4A2F}"/>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15374" name="docshape3">
              <a:extLst>
                <a:ext uri="{FF2B5EF4-FFF2-40B4-BE49-F238E27FC236}">
                  <a16:creationId xmlns:a16="http://schemas.microsoft.com/office/drawing/2014/main" id="{69E69B9E-7830-4D0C-9C00-7CEFE6072A06}"/>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grpSp>
        <p:nvGrpSpPr>
          <p:cNvPr id="15364" name="docshapegroup1">
            <a:extLst>
              <a:ext uri="{FF2B5EF4-FFF2-40B4-BE49-F238E27FC236}">
                <a16:creationId xmlns:a16="http://schemas.microsoft.com/office/drawing/2014/main" id="{324B5C36-3054-495C-8DED-47900BA5EB5E}"/>
              </a:ext>
            </a:extLst>
          </p:cNvPr>
          <p:cNvGrpSpPr>
            <a:grpSpLocks/>
          </p:cNvGrpSpPr>
          <p:nvPr/>
        </p:nvGrpSpPr>
        <p:grpSpPr bwMode="auto">
          <a:xfrm>
            <a:off x="6084888" y="6172200"/>
            <a:ext cx="5635625" cy="46038"/>
            <a:chOff x="11" y="15587"/>
            <a:chExt cx="12229" cy="72"/>
          </a:xfrm>
        </p:grpSpPr>
        <p:sp>
          <p:nvSpPr>
            <p:cNvPr id="15371" name="docshape2">
              <a:extLst>
                <a:ext uri="{FF2B5EF4-FFF2-40B4-BE49-F238E27FC236}">
                  <a16:creationId xmlns:a16="http://schemas.microsoft.com/office/drawing/2014/main" id="{F732F392-2379-4F42-8F7C-A68DEF566331}"/>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15372" name="docshape3">
              <a:extLst>
                <a:ext uri="{FF2B5EF4-FFF2-40B4-BE49-F238E27FC236}">
                  <a16:creationId xmlns:a16="http://schemas.microsoft.com/office/drawing/2014/main" id="{3E3A7580-AD78-4F53-8335-DB80F3272E81}"/>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sp>
        <p:nvSpPr>
          <p:cNvPr id="14" name="Esquina doblada 13">
            <a:hlinkClick r:id="rId3" action="ppaction://hlinksldjump" tooltip="Contenido"/>
            <a:extLst>
              <a:ext uri="{FF2B5EF4-FFF2-40B4-BE49-F238E27FC236}">
                <a16:creationId xmlns:a16="http://schemas.microsoft.com/office/drawing/2014/main" id="{B9F854DD-36E0-4BE9-A970-136709505646}"/>
              </a:ext>
            </a:extLst>
          </p:cNvPr>
          <p:cNvSpPr/>
          <p:nvPr/>
        </p:nvSpPr>
        <p:spPr>
          <a:xfrm>
            <a:off x="11391900" y="452438"/>
            <a:ext cx="195263" cy="268287"/>
          </a:xfrm>
          <a:prstGeom prst="foldedCorner">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5" name="Flecha derecha 14">
            <a:hlinkClick r:id="" action="ppaction://hlinkshowjump?jump=nextslide"/>
            <a:extLst>
              <a:ext uri="{FF2B5EF4-FFF2-40B4-BE49-F238E27FC236}">
                <a16:creationId xmlns:a16="http://schemas.microsoft.com/office/drawing/2014/main" id="{81F36DC7-3663-4275-9277-AF2AB7A2E3B6}"/>
              </a:ext>
            </a:extLst>
          </p:cNvPr>
          <p:cNvSpPr/>
          <p:nvPr/>
        </p:nvSpPr>
        <p:spPr>
          <a:xfrm>
            <a:off x="11447463" y="836613"/>
            <a:ext cx="128587" cy="203200"/>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6" name="Flecha derecha 15">
            <a:hlinkClick r:id="" action="ppaction://hlinkshowjump?jump=previousslide"/>
            <a:extLst>
              <a:ext uri="{FF2B5EF4-FFF2-40B4-BE49-F238E27FC236}">
                <a16:creationId xmlns:a16="http://schemas.microsoft.com/office/drawing/2014/main" id="{3864674F-9B0D-4416-9E77-031404F2988D}"/>
              </a:ext>
            </a:extLst>
          </p:cNvPr>
          <p:cNvSpPr/>
          <p:nvPr/>
        </p:nvSpPr>
        <p:spPr>
          <a:xfrm rot="10800000">
            <a:off x="11414125" y="1112838"/>
            <a:ext cx="130175" cy="204787"/>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2" name="CuadroTexto 1">
            <a:extLst>
              <a:ext uri="{FF2B5EF4-FFF2-40B4-BE49-F238E27FC236}">
                <a16:creationId xmlns:a16="http://schemas.microsoft.com/office/drawing/2014/main" id="{7C164FF1-5459-439C-846F-368B7BFB2F53}"/>
              </a:ext>
            </a:extLst>
          </p:cNvPr>
          <p:cNvSpPr txBox="1"/>
          <p:nvPr/>
        </p:nvSpPr>
        <p:spPr>
          <a:xfrm>
            <a:off x="814388" y="1111250"/>
            <a:ext cx="4932362" cy="4524315"/>
          </a:xfrm>
          <a:prstGeom prst="rect">
            <a:avLst/>
          </a:prstGeom>
          <a:noFill/>
        </p:spPr>
        <p:txBody>
          <a:bodyPr wrap="square">
            <a:spAutoFit/>
          </a:bodyPr>
          <a:lstStyle/>
          <a:p>
            <a:pPr algn="just" eaLnBrk="1" fontAlgn="auto" hangingPunct="1">
              <a:spcBef>
                <a:spcPts val="0"/>
              </a:spcBef>
              <a:spcAft>
                <a:spcPts val="0"/>
              </a:spcAft>
              <a:defRPr/>
            </a:pPr>
            <a:r>
              <a:rPr lang="es-MX" sz="1200" dirty="0">
                <a:latin typeface="+mn-lt"/>
              </a:rPr>
              <a:t>Describir las actividades de cada una de las especialidades medicas que conforman nuestro Centro sería complicado, no sin dejar de mencionar que cada una es igualmente importante para la atención integral de nuestros pacientes.</a:t>
            </a:r>
          </a:p>
          <a:p>
            <a:pPr algn="just" eaLnBrk="1" fontAlgn="auto" hangingPunct="1">
              <a:spcBef>
                <a:spcPts val="0"/>
              </a:spcBef>
              <a:spcAft>
                <a:spcPts val="0"/>
              </a:spcAft>
              <a:defRPr/>
            </a:pPr>
            <a:endParaRPr lang="es-MX" sz="1200" dirty="0">
              <a:latin typeface="+mn-lt"/>
            </a:endParaRPr>
          </a:p>
          <a:p>
            <a:pPr marL="171450" indent="-171450" algn="just" eaLnBrk="1" fontAlgn="auto" hangingPunct="1">
              <a:spcBef>
                <a:spcPts val="0"/>
              </a:spcBef>
              <a:spcAft>
                <a:spcPts val="0"/>
              </a:spcAft>
              <a:buFont typeface="Arial" panose="020B0604020202020204" pitchFamily="34" charset="0"/>
              <a:buChar char="•"/>
              <a:defRPr/>
            </a:pPr>
            <a:r>
              <a:rPr lang="es-MX" sz="1200" b="1" dirty="0">
                <a:latin typeface="+mn-lt"/>
              </a:rPr>
              <a:t>Cirugía Plástica y Maxilofacial </a:t>
            </a:r>
          </a:p>
          <a:p>
            <a:pPr algn="just" eaLnBrk="1" fontAlgn="auto" hangingPunct="1">
              <a:spcBef>
                <a:spcPts val="0"/>
              </a:spcBef>
              <a:spcAft>
                <a:spcPts val="0"/>
              </a:spcAft>
              <a:defRPr/>
            </a:pPr>
            <a:r>
              <a:rPr lang="es-ES" sz="1200" dirty="0"/>
              <a:t>Son los encargados de reparar la hendidura del labio y/o el paladar, así como de requerirse realizar algún otro tipo de cirugía correctiva.</a:t>
            </a:r>
            <a:endParaRPr lang="es-MX" sz="1200" dirty="0">
              <a:latin typeface="+mn-lt"/>
            </a:endParaRPr>
          </a:p>
          <a:p>
            <a:pPr marL="171450" indent="-171450" algn="just" eaLnBrk="1" fontAlgn="auto" hangingPunct="1">
              <a:spcBef>
                <a:spcPts val="0"/>
              </a:spcBef>
              <a:spcAft>
                <a:spcPts val="0"/>
              </a:spcAft>
              <a:buFont typeface="Arial" panose="020B0604020202020204" pitchFamily="34" charset="0"/>
              <a:buChar char="•"/>
              <a:defRPr/>
            </a:pPr>
            <a:endParaRPr lang="es-MX" sz="1200" dirty="0">
              <a:latin typeface="+mn-lt"/>
            </a:endParaRPr>
          </a:p>
          <a:p>
            <a:pPr marL="171450" indent="-171450" algn="just" eaLnBrk="1" fontAlgn="auto" hangingPunct="1">
              <a:spcBef>
                <a:spcPts val="0"/>
              </a:spcBef>
              <a:spcAft>
                <a:spcPts val="0"/>
              </a:spcAft>
              <a:buFont typeface="Arial" panose="020B0604020202020204" pitchFamily="34" charset="0"/>
              <a:buChar char="•"/>
              <a:defRPr/>
            </a:pPr>
            <a:r>
              <a:rPr lang="es-MX" sz="1200" b="1" dirty="0">
                <a:latin typeface="+mn-lt"/>
              </a:rPr>
              <a:t>Estimulación Temprana </a:t>
            </a:r>
          </a:p>
          <a:p>
            <a:pPr algn="just" eaLnBrk="1" fontAlgn="auto" hangingPunct="1">
              <a:spcBef>
                <a:spcPts val="0"/>
              </a:spcBef>
              <a:spcAft>
                <a:spcPts val="0"/>
              </a:spcAft>
              <a:defRPr/>
            </a:pPr>
            <a:r>
              <a:rPr lang="es-ES" sz="1200" dirty="0">
                <a:latin typeface="+mn-lt"/>
              </a:rPr>
              <a:t>La Educación o Estimulación Temprana es un conjunto de técnicas de intervención educativas que pretende impulsar el desarrollo cognitivo, social y emocional del niño durante la etapa infantil (de 0 a 6 años). siguiendo dos principios básicos:</a:t>
            </a:r>
          </a:p>
          <a:p>
            <a:pPr algn="just" eaLnBrk="1" fontAlgn="auto" hangingPunct="1">
              <a:spcBef>
                <a:spcPts val="0"/>
              </a:spcBef>
              <a:spcAft>
                <a:spcPts val="0"/>
              </a:spcAft>
              <a:defRPr/>
            </a:pPr>
            <a:endParaRPr lang="es-ES" sz="1200" dirty="0">
              <a:latin typeface="+mn-lt"/>
            </a:endParaRPr>
          </a:p>
          <a:p>
            <a:pPr algn="just" eaLnBrk="1" fontAlgn="auto" hangingPunct="1">
              <a:spcBef>
                <a:spcPts val="0"/>
              </a:spcBef>
              <a:spcAft>
                <a:spcPts val="0"/>
              </a:spcAft>
              <a:defRPr/>
            </a:pPr>
            <a:r>
              <a:rPr lang="es-ES" sz="1200" dirty="0">
                <a:latin typeface="+mn-lt"/>
              </a:rPr>
              <a:t>Estimular y potenciar las capacidades y destrezas que muestra el niño</a:t>
            </a:r>
          </a:p>
          <a:p>
            <a:pPr algn="just" eaLnBrk="1" fontAlgn="auto" hangingPunct="1">
              <a:spcBef>
                <a:spcPts val="0"/>
              </a:spcBef>
              <a:spcAft>
                <a:spcPts val="0"/>
              </a:spcAft>
              <a:defRPr/>
            </a:pPr>
            <a:r>
              <a:rPr lang="es-ES" sz="1200" dirty="0">
                <a:latin typeface="+mn-lt"/>
              </a:rPr>
              <a:t>Compensar o prevenir cualquier déficit en su neurodesarrollo</a:t>
            </a:r>
          </a:p>
          <a:p>
            <a:pPr algn="just" eaLnBrk="1" fontAlgn="auto" hangingPunct="1">
              <a:spcBef>
                <a:spcPts val="0"/>
              </a:spcBef>
              <a:spcAft>
                <a:spcPts val="0"/>
              </a:spcAft>
              <a:defRPr/>
            </a:pPr>
            <a:endParaRPr lang="es-MX" sz="1200" dirty="0">
              <a:latin typeface="+mn-lt"/>
            </a:endParaRPr>
          </a:p>
          <a:p>
            <a:pPr marL="171450" indent="-171450" algn="just" eaLnBrk="1" fontAlgn="auto" hangingPunct="1">
              <a:spcBef>
                <a:spcPts val="0"/>
              </a:spcBef>
              <a:spcAft>
                <a:spcPts val="0"/>
              </a:spcAft>
              <a:buFont typeface="Arial" panose="020B0604020202020204" pitchFamily="34" charset="0"/>
              <a:buChar char="•"/>
              <a:defRPr/>
            </a:pPr>
            <a:r>
              <a:rPr lang="es-MX" sz="1200" b="1" dirty="0">
                <a:latin typeface="+mn-lt"/>
              </a:rPr>
              <a:t>Foniatría </a:t>
            </a:r>
          </a:p>
          <a:p>
            <a:pPr algn="just" eaLnBrk="1" fontAlgn="auto" hangingPunct="1">
              <a:spcBef>
                <a:spcPts val="0"/>
              </a:spcBef>
              <a:spcAft>
                <a:spcPts val="0"/>
              </a:spcAft>
              <a:defRPr/>
            </a:pPr>
            <a:r>
              <a:rPr lang="es-MX" sz="1200" dirty="0">
                <a:latin typeface="+mn-lt"/>
              </a:rPr>
              <a:t>Realización y valoración de </a:t>
            </a:r>
            <a:r>
              <a:rPr lang="es-MX" sz="1200" dirty="0" err="1">
                <a:latin typeface="+mn-lt"/>
              </a:rPr>
              <a:t>nasofaringoendoscopía</a:t>
            </a:r>
            <a:r>
              <a:rPr lang="es-MX" sz="1200" dirty="0">
                <a:latin typeface="+mn-lt"/>
              </a:rPr>
              <a:t>, con el cual se puede estudiar el paladar para determinar el grado de movimiento y el tipo de la falla, datos que son de mucha utilidad para planear la cirugía y la terapia.</a:t>
            </a:r>
          </a:p>
          <a:p>
            <a:pPr algn="just" eaLnBrk="1" fontAlgn="auto" hangingPunct="1">
              <a:spcBef>
                <a:spcPts val="0"/>
              </a:spcBef>
              <a:spcAft>
                <a:spcPts val="0"/>
              </a:spcAft>
              <a:defRPr/>
            </a:pPr>
            <a:r>
              <a:rPr lang="es-MX" sz="1200" dirty="0">
                <a:latin typeface="+mn-lt"/>
              </a:rPr>
              <a:t>También se practica tamiz auditivo, que permite detectar disminución de la audición o sordera en recién nacidos.</a:t>
            </a:r>
          </a:p>
        </p:txBody>
      </p:sp>
      <p:sp>
        <p:nvSpPr>
          <p:cNvPr id="10" name="CuadroTexto 9">
            <a:extLst>
              <a:ext uri="{FF2B5EF4-FFF2-40B4-BE49-F238E27FC236}">
                <a16:creationId xmlns:a16="http://schemas.microsoft.com/office/drawing/2014/main" id="{6F16012E-334C-4E5E-9A60-468D21F1CBAB}"/>
              </a:ext>
            </a:extLst>
          </p:cNvPr>
          <p:cNvSpPr txBox="1"/>
          <p:nvPr/>
        </p:nvSpPr>
        <p:spPr>
          <a:xfrm>
            <a:off x="6445253" y="1038225"/>
            <a:ext cx="4530724" cy="5078313"/>
          </a:xfrm>
          <a:prstGeom prst="rect">
            <a:avLst/>
          </a:prstGeom>
          <a:noFill/>
        </p:spPr>
        <p:txBody>
          <a:bodyPr wrap="square">
            <a:spAutoFit/>
          </a:bodyPr>
          <a:lstStyle/>
          <a:p>
            <a:pPr marL="171450" indent="-171450" algn="just" eaLnBrk="1" fontAlgn="auto" hangingPunct="1">
              <a:spcBef>
                <a:spcPts val="0"/>
              </a:spcBef>
              <a:spcAft>
                <a:spcPts val="0"/>
              </a:spcAft>
              <a:buFont typeface="Arial" panose="020B0604020202020204" pitchFamily="34" charset="0"/>
              <a:buChar char="•"/>
              <a:defRPr/>
            </a:pPr>
            <a:r>
              <a:rPr lang="es-MX" sz="1200" b="1" dirty="0">
                <a:latin typeface="+mn-lt"/>
              </a:rPr>
              <a:t>Genética </a:t>
            </a:r>
          </a:p>
          <a:p>
            <a:pPr algn="just" eaLnBrk="1" fontAlgn="auto" hangingPunct="1">
              <a:spcBef>
                <a:spcPts val="0"/>
              </a:spcBef>
              <a:spcAft>
                <a:spcPts val="0"/>
              </a:spcAft>
              <a:defRPr/>
            </a:pPr>
            <a:r>
              <a:rPr lang="es-ES" sz="1200" dirty="0">
                <a:latin typeface="+mn-lt"/>
              </a:rPr>
              <a:t>Valorar las condiciones fisio patológicas de los pacientes para determinar qué quien ingrese tenga LPH aislado, referir a aquellos que además de la malformación congénita presenten otras afecciones médicas que compliquen su tratamiento derivándolos a instituciones de 3er nivel para su manejo integral.</a:t>
            </a:r>
            <a:endParaRPr lang="es-MX" sz="1200" dirty="0">
              <a:latin typeface="+mn-lt"/>
            </a:endParaRPr>
          </a:p>
          <a:p>
            <a:pPr marL="171450" indent="-171450" algn="just" eaLnBrk="1" fontAlgn="auto" hangingPunct="1">
              <a:spcBef>
                <a:spcPts val="0"/>
              </a:spcBef>
              <a:spcAft>
                <a:spcPts val="0"/>
              </a:spcAft>
              <a:buFont typeface="Arial" panose="020B0604020202020204" pitchFamily="34" charset="0"/>
              <a:buChar char="•"/>
              <a:defRPr/>
            </a:pPr>
            <a:endParaRPr lang="es-MX" sz="1200" dirty="0">
              <a:latin typeface="+mn-lt"/>
            </a:endParaRPr>
          </a:p>
          <a:p>
            <a:pPr marL="171450" indent="-171450" algn="just" eaLnBrk="1" fontAlgn="auto" hangingPunct="1">
              <a:spcBef>
                <a:spcPts val="0"/>
              </a:spcBef>
              <a:spcAft>
                <a:spcPts val="0"/>
              </a:spcAft>
              <a:buFont typeface="Arial" panose="020B0604020202020204" pitchFamily="34" charset="0"/>
              <a:buChar char="•"/>
              <a:defRPr/>
            </a:pPr>
            <a:r>
              <a:rPr lang="es-MX" sz="1200" b="1" dirty="0">
                <a:latin typeface="+mn-lt"/>
              </a:rPr>
              <a:t>Homeopatía</a:t>
            </a:r>
            <a:r>
              <a:rPr lang="es-MX" sz="1200" dirty="0">
                <a:latin typeface="+mn-lt"/>
              </a:rPr>
              <a:t> </a:t>
            </a:r>
          </a:p>
          <a:p>
            <a:pPr algn="just" eaLnBrk="1" fontAlgn="auto" hangingPunct="1">
              <a:spcBef>
                <a:spcPts val="0"/>
              </a:spcBef>
              <a:spcAft>
                <a:spcPts val="0"/>
              </a:spcAft>
              <a:defRPr/>
            </a:pPr>
            <a:r>
              <a:rPr lang="es-ES" sz="1200" dirty="0"/>
              <a:t>Se constituye así en una alternativa que por su doctrina aborda en forma integral estos elementos y que emplea el poder curativo de los medicamentos de origen natural para estimular la autocuración9 , 10 basada en los principios de la semejanza</a:t>
            </a:r>
            <a:endParaRPr lang="es-MX" sz="1200" dirty="0">
              <a:latin typeface="+mn-lt"/>
            </a:endParaRPr>
          </a:p>
          <a:p>
            <a:pPr marL="171450" indent="-171450" algn="just" eaLnBrk="1" fontAlgn="auto" hangingPunct="1">
              <a:spcBef>
                <a:spcPts val="0"/>
              </a:spcBef>
              <a:spcAft>
                <a:spcPts val="0"/>
              </a:spcAft>
              <a:buFont typeface="Arial" panose="020B0604020202020204" pitchFamily="34" charset="0"/>
              <a:buChar char="•"/>
              <a:defRPr/>
            </a:pPr>
            <a:endParaRPr lang="es-MX" sz="1200" dirty="0">
              <a:latin typeface="+mn-lt"/>
            </a:endParaRPr>
          </a:p>
          <a:p>
            <a:pPr marL="171450" indent="-171450" algn="just" eaLnBrk="1" fontAlgn="auto" hangingPunct="1">
              <a:spcBef>
                <a:spcPts val="0"/>
              </a:spcBef>
              <a:spcAft>
                <a:spcPts val="0"/>
              </a:spcAft>
              <a:buFont typeface="Arial" panose="020B0604020202020204" pitchFamily="34" charset="0"/>
              <a:buChar char="•"/>
              <a:defRPr/>
            </a:pPr>
            <a:r>
              <a:rPr lang="es-MX" sz="1200" b="1" dirty="0">
                <a:latin typeface="+mn-lt"/>
              </a:rPr>
              <a:t>Lactancia </a:t>
            </a:r>
          </a:p>
          <a:p>
            <a:pPr algn="just" eaLnBrk="1" fontAlgn="auto" hangingPunct="1">
              <a:spcBef>
                <a:spcPts val="0"/>
              </a:spcBef>
              <a:spcAft>
                <a:spcPts val="0"/>
              </a:spcAft>
              <a:defRPr/>
            </a:pPr>
            <a:r>
              <a:rPr lang="es-MX" sz="1200" dirty="0">
                <a:solidFill>
                  <a:srgbClr val="000000"/>
                </a:solidFill>
                <a:ea typeface="Arial" panose="020B0604020202020204" pitchFamily="34" charset="0"/>
                <a:cs typeface="Calibri" panose="020F0502020204030204" pitchFamily="34" charset="0"/>
              </a:rPr>
              <a:t>La experta en lactancia materna orienta a las madres en como poder conservar y estimular la producción de leche, y como pueden retomar la lactancia materna y mantenerla el mayor tiempo posible para benefició del lactante y así poder tener una nutrición efectiva, en caso de que no sea posible el apego del bebé al seno materno se puede proporcionar la leche materna con ayuda de un </a:t>
            </a:r>
            <a:r>
              <a:rPr lang="es-MX" sz="1200" dirty="0" err="1">
                <a:solidFill>
                  <a:srgbClr val="000000"/>
                </a:solidFill>
                <a:ea typeface="Arial" panose="020B0604020202020204" pitchFamily="34" charset="0"/>
                <a:cs typeface="Calibri" panose="020F0502020204030204" pitchFamily="34" charset="0"/>
              </a:rPr>
              <a:t>suplementador</a:t>
            </a:r>
            <a:r>
              <a:rPr lang="es-MX" sz="1200" dirty="0">
                <a:solidFill>
                  <a:srgbClr val="000000"/>
                </a:solidFill>
                <a:ea typeface="Arial" panose="020B0604020202020204" pitchFamily="34" charset="0"/>
                <a:cs typeface="Calibri" panose="020F0502020204030204" pitchFamily="34" charset="0"/>
              </a:rPr>
              <a:t> (sonda de alimentación y una jeringa) o en todo caso el uso de biberones especializados. El más recomendado por el especialista es el “biberón </a:t>
            </a:r>
            <a:r>
              <a:rPr lang="es-MX" sz="1200" dirty="0" err="1">
                <a:solidFill>
                  <a:srgbClr val="000000"/>
                </a:solidFill>
                <a:ea typeface="Arial" panose="020B0604020202020204" pitchFamily="34" charset="0"/>
                <a:cs typeface="Calibri" panose="020F0502020204030204" pitchFamily="34" charset="0"/>
              </a:rPr>
              <a:t>pigeon</a:t>
            </a:r>
            <a:r>
              <a:rPr lang="es-MX" sz="1200" dirty="0">
                <a:solidFill>
                  <a:srgbClr val="000000"/>
                </a:solidFill>
                <a:ea typeface="Arial" panose="020B0604020202020204" pitchFamily="34" charset="0"/>
                <a:cs typeface="Calibri" panose="020F0502020204030204" pitchFamily="34" charset="0"/>
              </a:rPr>
              <a:t>” el cual ayuda a la estimulación y fortalecimiento de los músculos de la boca y lengua y así el niño podrá tener un desarrollo neuronal adecuado y una mayor fluidez en su lenguaje, siempre cuidando el binomio madre – hijo</a:t>
            </a:r>
            <a:endParaRPr lang="es-MX" sz="1200" dirty="0">
              <a:ea typeface="Calibri" panose="020F0502020204030204" pitchFamily="34" charset="0"/>
              <a:cs typeface="Times New Roman" panose="02020603050405020304" pitchFamily="18" charset="0"/>
            </a:endParaRPr>
          </a:p>
        </p:txBody>
      </p:sp>
      <p:sp>
        <p:nvSpPr>
          <p:cNvPr id="17" name="CuadroTexto 16">
            <a:extLst>
              <a:ext uri="{FF2B5EF4-FFF2-40B4-BE49-F238E27FC236}">
                <a16:creationId xmlns:a16="http://schemas.microsoft.com/office/drawing/2014/main" id="{ED920780-FDD0-4C0A-A079-CE8E011EF7DB}"/>
              </a:ext>
            </a:extLst>
          </p:cNvPr>
          <p:cNvSpPr txBox="1"/>
          <p:nvPr/>
        </p:nvSpPr>
        <p:spPr>
          <a:xfrm>
            <a:off x="708025" y="539750"/>
            <a:ext cx="4538663" cy="338138"/>
          </a:xfrm>
          <a:prstGeom prst="rect">
            <a:avLst/>
          </a:prstGeom>
          <a:noFill/>
        </p:spPr>
        <p:txBody>
          <a:bodyPr>
            <a:spAutoFit/>
          </a:bodyPr>
          <a:lstStyle/>
          <a:p>
            <a:pPr eaLnBrk="1" fontAlgn="auto" hangingPunct="1">
              <a:spcBef>
                <a:spcPts val="0"/>
              </a:spcBef>
              <a:spcAft>
                <a:spcPts val="0"/>
              </a:spcAft>
              <a:defRPr/>
            </a:pPr>
            <a:r>
              <a:rPr lang="es-ES" sz="1600" b="1" dirty="0">
                <a:solidFill>
                  <a:schemeClr val="bg1">
                    <a:lumMod val="50000"/>
                  </a:schemeClr>
                </a:solidFill>
                <a:latin typeface="+mn-lt"/>
              </a:rPr>
              <a:t>Especialidades Medicas</a:t>
            </a:r>
          </a:p>
        </p:txBody>
      </p:sp>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1">
            <a:extLst>
              <a:ext uri="{FF2B5EF4-FFF2-40B4-BE49-F238E27FC236}">
                <a16:creationId xmlns:a16="http://schemas.microsoft.com/office/drawing/2014/main" id="{5DD4AADD-574F-4D04-A7DD-607BFCB3C76C}"/>
              </a:ext>
            </a:extLst>
          </p:cNvPr>
          <p:cNvSpPr>
            <a:spLocks noGrp="1" noChangeArrowheads="1"/>
          </p:cNvSpPr>
          <p:nvPr>
            <p:ph type="title"/>
          </p:nvPr>
        </p:nvSpPr>
        <p:spPr/>
        <p:txBody>
          <a:bodyPr/>
          <a:lstStyle/>
          <a:p>
            <a:pPr eaLnBrk="1" hangingPunct="1"/>
            <a:endParaRPr lang="es-MX" altLang="es-MX"/>
          </a:p>
        </p:txBody>
      </p:sp>
      <p:sp>
        <p:nvSpPr>
          <p:cNvPr id="16387" name="Marcador de contenido 2">
            <a:extLst>
              <a:ext uri="{FF2B5EF4-FFF2-40B4-BE49-F238E27FC236}">
                <a16:creationId xmlns:a16="http://schemas.microsoft.com/office/drawing/2014/main" id="{F6511A3B-657F-41D3-ABBA-FFC592FB6413}"/>
              </a:ext>
            </a:extLst>
          </p:cNvPr>
          <p:cNvSpPr>
            <a:spLocks noGrp="1" noChangeArrowheads="1"/>
          </p:cNvSpPr>
          <p:nvPr>
            <p:ph idx="1"/>
          </p:nvPr>
        </p:nvSpPr>
        <p:spPr/>
        <p:txBody>
          <a:bodyPr/>
          <a:lstStyle/>
          <a:p>
            <a:pPr eaLnBrk="1" hangingPunct="1"/>
            <a:endParaRPr lang="es-MX" altLang="es-MX"/>
          </a:p>
        </p:txBody>
      </p:sp>
      <p:pic>
        <p:nvPicPr>
          <p:cNvPr id="16388" name="Imagen 3">
            <a:extLst>
              <a:ext uri="{FF2B5EF4-FFF2-40B4-BE49-F238E27FC236}">
                <a16:creationId xmlns:a16="http://schemas.microsoft.com/office/drawing/2014/main" id="{5E0271E8-67FB-47D1-813E-8159D9C13A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9" name="docshapegroup1">
            <a:extLst>
              <a:ext uri="{FF2B5EF4-FFF2-40B4-BE49-F238E27FC236}">
                <a16:creationId xmlns:a16="http://schemas.microsoft.com/office/drawing/2014/main" id="{12D62025-C824-460D-882E-5C6DAC124480}"/>
              </a:ext>
            </a:extLst>
          </p:cNvPr>
          <p:cNvGrpSpPr>
            <a:grpSpLocks/>
          </p:cNvGrpSpPr>
          <p:nvPr/>
        </p:nvGrpSpPr>
        <p:grpSpPr bwMode="auto">
          <a:xfrm>
            <a:off x="471488" y="6172200"/>
            <a:ext cx="5635625" cy="46038"/>
            <a:chOff x="11" y="15587"/>
            <a:chExt cx="12229" cy="72"/>
          </a:xfrm>
        </p:grpSpPr>
        <p:sp>
          <p:nvSpPr>
            <p:cNvPr id="16395" name="docshape2">
              <a:extLst>
                <a:ext uri="{FF2B5EF4-FFF2-40B4-BE49-F238E27FC236}">
                  <a16:creationId xmlns:a16="http://schemas.microsoft.com/office/drawing/2014/main" id="{D192E6BD-EB1F-4FCE-969A-93E05D55F634}"/>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16396" name="docshape3">
              <a:extLst>
                <a:ext uri="{FF2B5EF4-FFF2-40B4-BE49-F238E27FC236}">
                  <a16:creationId xmlns:a16="http://schemas.microsoft.com/office/drawing/2014/main" id="{C82B07C4-8EFC-497A-B72B-70F4D998F907}"/>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grpSp>
        <p:nvGrpSpPr>
          <p:cNvPr id="16390" name="docshapegroup1">
            <a:extLst>
              <a:ext uri="{FF2B5EF4-FFF2-40B4-BE49-F238E27FC236}">
                <a16:creationId xmlns:a16="http://schemas.microsoft.com/office/drawing/2014/main" id="{B22F78ED-1903-4947-8DF5-9437041EB878}"/>
              </a:ext>
            </a:extLst>
          </p:cNvPr>
          <p:cNvGrpSpPr>
            <a:grpSpLocks/>
          </p:cNvGrpSpPr>
          <p:nvPr/>
        </p:nvGrpSpPr>
        <p:grpSpPr bwMode="auto">
          <a:xfrm>
            <a:off x="6084888" y="6172200"/>
            <a:ext cx="5635625" cy="46038"/>
            <a:chOff x="11" y="15587"/>
            <a:chExt cx="12229" cy="72"/>
          </a:xfrm>
        </p:grpSpPr>
        <p:sp>
          <p:nvSpPr>
            <p:cNvPr id="16393" name="docshape2">
              <a:extLst>
                <a:ext uri="{FF2B5EF4-FFF2-40B4-BE49-F238E27FC236}">
                  <a16:creationId xmlns:a16="http://schemas.microsoft.com/office/drawing/2014/main" id="{8E8E2CCE-4C2C-4069-A937-F633B553CE2B}"/>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16394" name="docshape3">
              <a:extLst>
                <a:ext uri="{FF2B5EF4-FFF2-40B4-BE49-F238E27FC236}">
                  <a16:creationId xmlns:a16="http://schemas.microsoft.com/office/drawing/2014/main" id="{903957D1-D454-4AC3-83AB-BA77FE5F4BAC}"/>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sp>
        <p:nvSpPr>
          <p:cNvPr id="17" name="CuadroTexto 16">
            <a:extLst>
              <a:ext uri="{FF2B5EF4-FFF2-40B4-BE49-F238E27FC236}">
                <a16:creationId xmlns:a16="http://schemas.microsoft.com/office/drawing/2014/main" id="{245686DF-E121-4DB2-97CC-A8D30BF05B95}"/>
              </a:ext>
            </a:extLst>
          </p:cNvPr>
          <p:cNvSpPr txBox="1"/>
          <p:nvPr/>
        </p:nvSpPr>
        <p:spPr>
          <a:xfrm>
            <a:off x="775494" y="1074509"/>
            <a:ext cx="4895849" cy="4708981"/>
          </a:xfrm>
          <a:prstGeom prst="rect">
            <a:avLst/>
          </a:prstGeom>
          <a:noFill/>
        </p:spPr>
        <p:txBody>
          <a:bodyPr wrap="square">
            <a:spAutoFit/>
          </a:bodyPr>
          <a:lstStyle/>
          <a:p>
            <a:pPr marL="171450" indent="-171450" algn="just">
              <a:buFont typeface="Arial" panose="020B0604020202020204" pitchFamily="34" charset="0"/>
              <a:buChar char="•"/>
              <a:defRPr/>
            </a:pPr>
            <a:r>
              <a:rPr lang="es-ES" sz="1200" b="1" dirty="0"/>
              <a:t>Neurodesarrollo </a:t>
            </a:r>
          </a:p>
          <a:p>
            <a:pPr algn="just">
              <a:defRPr/>
            </a:pPr>
            <a:r>
              <a:rPr lang="es-ES" sz="1200" dirty="0"/>
              <a:t>El objetivo de esta actividad es que sus habilidades psicomotoras y cognitivas sean favorecidas y fortalecidas ya que el sistema nervioso genera diferentes respuestas en función de las situaciones y del medio ambiente en el que se encuentra, interactuando con éste.</a:t>
            </a:r>
          </a:p>
          <a:p>
            <a:pPr algn="just">
              <a:defRPr/>
            </a:pPr>
            <a:endParaRPr lang="es-ES" sz="1200" dirty="0"/>
          </a:p>
          <a:p>
            <a:pPr marL="171450" indent="-171450" algn="just" eaLnBrk="1" fontAlgn="auto" hangingPunct="1">
              <a:spcBef>
                <a:spcPts val="0"/>
              </a:spcBef>
              <a:spcAft>
                <a:spcPts val="0"/>
              </a:spcAft>
              <a:buFont typeface="Arial" panose="020B0604020202020204" pitchFamily="34" charset="0"/>
              <a:buChar char="•"/>
              <a:defRPr/>
            </a:pPr>
            <a:r>
              <a:rPr lang="es-MX" sz="1200" b="1" dirty="0">
                <a:latin typeface="+mn-lt"/>
              </a:rPr>
              <a:t>Nutrición</a:t>
            </a:r>
          </a:p>
          <a:p>
            <a:pPr algn="just" eaLnBrk="1" fontAlgn="auto" hangingPunct="1">
              <a:spcBef>
                <a:spcPts val="0"/>
              </a:spcBef>
              <a:spcAft>
                <a:spcPts val="0"/>
              </a:spcAft>
              <a:defRPr/>
            </a:pPr>
            <a:r>
              <a:rPr lang="es-ES" sz="1200" dirty="0">
                <a:latin typeface="+mn-lt"/>
              </a:rPr>
              <a:t>En niños nacido con Labio y Paladar Hendido se puede verse afectado en su estado nutricional, el desarrollo y/o el crecimiento por las dificultades en la alimentación. por la dificultad para alimentarlos de manera adecuada, debido principalmente a su anatomía y a las propias intervenciones quirúrgicas. Además, de manera secundaria, los procesos infecciosos de las vías aéreas superiores o del oído medio son otros factores que pueden contribuir a esta alteración nutricional.</a:t>
            </a:r>
          </a:p>
          <a:p>
            <a:pPr algn="just" eaLnBrk="1" fontAlgn="auto" hangingPunct="1">
              <a:spcBef>
                <a:spcPts val="0"/>
              </a:spcBef>
              <a:spcAft>
                <a:spcPts val="0"/>
              </a:spcAft>
              <a:defRPr/>
            </a:pPr>
            <a:endParaRPr lang="es-ES" sz="1200" dirty="0"/>
          </a:p>
          <a:p>
            <a:pPr marL="171450" indent="-171450" algn="just" eaLnBrk="1" fontAlgn="auto" hangingPunct="1">
              <a:spcBef>
                <a:spcPts val="0"/>
              </a:spcBef>
              <a:spcAft>
                <a:spcPts val="0"/>
              </a:spcAft>
              <a:buFont typeface="Arial" panose="020B0604020202020204" pitchFamily="34" charset="0"/>
              <a:buChar char="•"/>
              <a:defRPr/>
            </a:pPr>
            <a:r>
              <a:rPr lang="es-MX" sz="1200" b="1" dirty="0">
                <a:latin typeface="+mn-lt"/>
              </a:rPr>
              <a:t>Odontología</a:t>
            </a:r>
            <a:endParaRPr lang="es-ES" sz="1200" b="1" dirty="0">
              <a:latin typeface="+mn-lt"/>
            </a:endParaRPr>
          </a:p>
          <a:p>
            <a:pPr algn="just" eaLnBrk="1" fontAlgn="auto" hangingPunct="1">
              <a:spcBef>
                <a:spcPts val="0"/>
              </a:spcBef>
              <a:spcAft>
                <a:spcPts val="0"/>
              </a:spcAft>
              <a:defRPr/>
            </a:pPr>
            <a:r>
              <a:rPr lang="es-ES" sz="1200" dirty="0">
                <a:latin typeface="+mn-lt"/>
              </a:rPr>
              <a:t>La atención  es necesaria para mantener una buena higiene, ya que, en estos pacientes, es muy común la presencia de caries, la ausencia o pérdida prematura de dientes, problemas de encías, y mal posiciones dentarias. El tratamiento dental se iniciará en cuanto el paciente ingrese a CLC SUMA-</a:t>
            </a:r>
            <a:r>
              <a:rPr lang="es-ES" sz="1200" dirty="0" err="1">
                <a:latin typeface="+mn-lt"/>
              </a:rPr>
              <a:t>Smile</a:t>
            </a:r>
            <a:r>
              <a:rPr lang="es-ES" sz="1200" dirty="0">
                <a:latin typeface="+mn-lt"/>
              </a:rPr>
              <a:t> Train y se realizará un diagnóstico y plan de tratamiento adecuado a cada caso. </a:t>
            </a:r>
            <a:r>
              <a:rPr lang="es-MX" sz="1200" dirty="0">
                <a:latin typeface="+mn-lt"/>
              </a:rPr>
              <a:t> </a:t>
            </a:r>
          </a:p>
          <a:p>
            <a:pPr algn="just" eaLnBrk="1" fontAlgn="auto" hangingPunct="1">
              <a:spcBef>
                <a:spcPts val="0"/>
              </a:spcBef>
              <a:spcAft>
                <a:spcPts val="0"/>
              </a:spcAft>
              <a:defRPr/>
            </a:pPr>
            <a:endParaRPr lang="es-MX" sz="1200" dirty="0">
              <a:latin typeface="+mn-lt"/>
            </a:endParaRPr>
          </a:p>
          <a:p>
            <a:pPr algn="just" eaLnBrk="1" fontAlgn="auto" hangingPunct="1">
              <a:spcBef>
                <a:spcPts val="0"/>
              </a:spcBef>
              <a:spcAft>
                <a:spcPts val="0"/>
              </a:spcAft>
              <a:defRPr/>
            </a:pPr>
            <a:endParaRPr lang="es-MX" sz="1200" dirty="0">
              <a:latin typeface="+mn-lt"/>
            </a:endParaRPr>
          </a:p>
          <a:p>
            <a:pPr algn="just" eaLnBrk="1" fontAlgn="auto" hangingPunct="1">
              <a:spcBef>
                <a:spcPts val="0"/>
              </a:spcBef>
              <a:spcAft>
                <a:spcPts val="0"/>
              </a:spcAft>
              <a:defRPr/>
            </a:pPr>
            <a:endParaRPr lang="es-MX" sz="1200" dirty="0">
              <a:latin typeface="+mn-lt"/>
            </a:endParaRPr>
          </a:p>
        </p:txBody>
      </p:sp>
      <p:sp>
        <p:nvSpPr>
          <p:cNvPr id="21" name="CuadroTexto 20">
            <a:extLst>
              <a:ext uri="{FF2B5EF4-FFF2-40B4-BE49-F238E27FC236}">
                <a16:creationId xmlns:a16="http://schemas.microsoft.com/office/drawing/2014/main" id="{E2CA0458-A793-40AE-A36C-1A6A1748718B}"/>
              </a:ext>
            </a:extLst>
          </p:cNvPr>
          <p:cNvSpPr txBox="1"/>
          <p:nvPr/>
        </p:nvSpPr>
        <p:spPr>
          <a:xfrm>
            <a:off x="6446837" y="1138972"/>
            <a:ext cx="5032375" cy="2677656"/>
          </a:xfrm>
          <a:prstGeom prst="rect">
            <a:avLst/>
          </a:prstGeom>
          <a:noFill/>
        </p:spPr>
        <p:txBody>
          <a:bodyPr wrap="square">
            <a:spAutoFit/>
          </a:bodyPr>
          <a:lstStyle/>
          <a:p>
            <a:pPr algn="just" eaLnBrk="1" fontAlgn="auto" hangingPunct="1">
              <a:spcBef>
                <a:spcPts val="0"/>
              </a:spcBef>
              <a:spcAft>
                <a:spcPts val="0"/>
              </a:spcAft>
              <a:defRPr/>
            </a:pPr>
            <a:r>
              <a:rPr lang="es-MX" sz="1200" dirty="0">
                <a:latin typeface="+mn-lt"/>
              </a:rPr>
              <a:t>•  </a:t>
            </a:r>
            <a:r>
              <a:rPr lang="es-MX" sz="1200" b="1" dirty="0">
                <a:latin typeface="+mn-lt"/>
              </a:rPr>
              <a:t>Otorrinolaringología</a:t>
            </a:r>
          </a:p>
          <a:p>
            <a:pPr algn="just" eaLnBrk="1" fontAlgn="auto" hangingPunct="1">
              <a:spcBef>
                <a:spcPts val="0"/>
              </a:spcBef>
              <a:spcAft>
                <a:spcPts val="0"/>
              </a:spcAft>
              <a:defRPr/>
            </a:pPr>
            <a:r>
              <a:rPr lang="es-ES" sz="1200" dirty="0">
                <a:latin typeface="+mn-lt"/>
              </a:rPr>
              <a:t>Es la especialidad clínico quirúrgica que atiende pacientes con problemas de oído, nariz y garganta. En cuanto hace referencia a los pacientes con labio y paladar fisurado, vigila que la audición se mantenga en buenas condiciones para que la rehabilitación del habla sea la mejor.</a:t>
            </a:r>
            <a:endParaRPr lang="es-MX" sz="1200" b="1" dirty="0">
              <a:latin typeface="+mn-lt"/>
            </a:endParaRPr>
          </a:p>
          <a:p>
            <a:pPr algn="just" eaLnBrk="1" fontAlgn="auto" hangingPunct="1">
              <a:spcBef>
                <a:spcPts val="0"/>
              </a:spcBef>
              <a:spcAft>
                <a:spcPts val="0"/>
              </a:spcAft>
              <a:defRPr/>
            </a:pPr>
            <a:endParaRPr lang="es-MX" sz="1200" b="1" dirty="0">
              <a:latin typeface="+mn-lt"/>
            </a:endParaRPr>
          </a:p>
          <a:p>
            <a:pPr marL="171450" indent="-171450" algn="just" eaLnBrk="1" fontAlgn="auto" hangingPunct="1">
              <a:spcBef>
                <a:spcPts val="0"/>
              </a:spcBef>
              <a:spcAft>
                <a:spcPts val="0"/>
              </a:spcAft>
              <a:buFont typeface="Arial" panose="020B0604020202020204" pitchFamily="34" charset="0"/>
              <a:buChar char="•"/>
              <a:defRPr/>
            </a:pPr>
            <a:r>
              <a:rPr lang="es-MX" sz="1200" b="1" dirty="0">
                <a:latin typeface="+mn-lt"/>
              </a:rPr>
              <a:t>Pediatría</a:t>
            </a:r>
          </a:p>
          <a:p>
            <a:pPr algn="just" eaLnBrk="1" fontAlgn="auto" hangingPunct="1">
              <a:spcBef>
                <a:spcPts val="0"/>
              </a:spcBef>
              <a:spcAft>
                <a:spcPts val="0"/>
              </a:spcAft>
              <a:defRPr/>
            </a:pPr>
            <a:r>
              <a:rPr lang="es-ES" sz="1200" dirty="0">
                <a:latin typeface="+mn-lt"/>
              </a:rPr>
              <a:t>Es fundamental en la detección de diversos padecimientos, además de ser el encargado de mantener un buen estado de salud del paciente para llegar en las mejores condiciones a la cirugía cuando esta se requiera y dar seguimiento a los pacientes </a:t>
            </a:r>
            <a:r>
              <a:rPr lang="es-ES" sz="1200" dirty="0" err="1">
                <a:latin typeface="+mn-lt"/>
              </a:rPr>
              <a:t>pos</a:t>
            </a:r>
            <a:r>
              <a:rPr lang="es-ES" sz="1200" dirty="0">
                <a:latin typeface="+mn-lt"/>
              </a:rPr>
              <a:t> operados, así como reafirmar las instrucciones necesarias a la familia sobre técnicas de alimentación, tipo de leche, destete oportuno, curación etc.</a:t>
            </a:r>
            <a:r>
              <a:rPr lang="es-MX" sz="1200" dirty="0">
                <a:latin typeface="+mn-lt"/>
              </a:rPr>
              <a:t> </a:t>
            </a:r>
          </a:p>
          <a:p>
            <a:pPr algn="just" eaLnBrk="1" fontAlgn="auto" hangingPunct="1">
              <a:spcBef>
                <a:spcPts val="0"/>
              </a:spcBef>
              <a:spcAft>
                <a:spcPts val="0"/>
              </a:spcAft>
              <a:defRPr/>
            </a:pPr>
            <a:endParaRPr lang="es-MX" sz="1200" dirty="0">
              <a:latin typeface="+mn-lt"/>
            </a:endParaRPr>
          </a:p>
        </p:txBody>
      </p:sp>
      <p:pic>
        <p:nvPicPr>
          <p:cNvPr id="14" name="Imagen 124">
            <a:extLst>
              <a:ext uri="{FF2B5EF4-FFF2-40B4-BE49-F238E27FC236}">
                <a16:creationId xmlns:a16="http://schemas.microsoft.com/office/drawing/2014/main" id="{4DE92659-3575-45B1-B212-9B229B8F04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6822"/>
          <a:stretch/>
        </p:blipFill>
        <p:spPr bwMode="auto">
          <a:xfrm>
            <a:off x="6662736" y="3874687"/>
            <a:ext cx="4857762" cy="161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Esquina doblada 13">
            <a:hlinkClick r:id="rId4" action="ppaction://hlinksldjump" tooltip="Contenido"/>
            <a:extLst>
              <a:ext uri="{FF2B5EF4-FFF2-40B4-BE49-F238E27FC236}">
                <a16:creationId xmlns:a16="http://schemas.microsoft.com/office/drawing/2014/main" id="{3F3144D3-0211-42FE-BAF3-18605C2F78D5}"/>
              </a:ext>
            </a:extLst>
          </p:cNvPr>
          <p:cNvSpPr/>
          <p:nvPr/>
        </p:nvSpPr>
        <p:spPr>
          <a:xfrm>
            <a:off x="11391900" y="452438"/>
            <a:ext cx="195263" cy="268287"/>
          </a:xfrm>
          <a:prstGeom prst="foldedCorner">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6" name="Flecha derecha 14">
            <a:hlinkClick r:id="" action="ppaction://hlinkshowjump?jump=nextslide"/>
            <a:extLst>
              <a:ext uri="{FF2B5EF4-FFF2-40B4-BE49-F238E27FC236}">
                <a16:creationId xmlns:a16="http://schemas.microsoft.com/office/drawing/2014/main" id="{415A8EB0-1653-4BB8-BB43-705B177257BC}"/>
              </a:ext>
            </a:extLst>
          </p:cNvPr>
          <p:cNvSpPr/>
          <p:nvPr/>
        </p:nvSpPr>
        <p:spPr>
          <a:xfrm>
            <a:off x="11447463" y="836613"/>
            <a:ext cx="128587" cy="203200"/>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8" name="Flecha derecha 15">
            <a:hlinkClick r:id="" action="ppaction://hlinkshowjump?jump=previousslide"/>
            <a:extLst>
              <a:ext uri="{FF2B5EF4-FFF2-40B4-BE49-F238E27FC236}">
                <a16:creationId xmlns:a16="http://schemas.microsoft.com/office/drawing/2014/main" id="{13E6D46B-0E1A-4F1C-98B1-7571FC4A63EE}"/>
              </a:ext>
            </a:extLst>
          </p:cNvPr>
          <p:cNvSpPr/>
          <p:nvPr/>
        </p:nvSpPr>
        <p:spPr>
          <a:xfrm rot="10800000">
            <a:off x="11414125" y="1112838"/>
            <a:ext cx="130175" cy="204787"/>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9" name="CuadroTexto 18">
            <a:extLst>
              <a:ext uri="{FF2B5EF4-FFF2-40B4-BE49-F238E27FC236}">
                <a16:creationId xmlns:a16="http://schemas.microsoft.com/office/drawing/2014/main" id="{0208416E-9F73-47DB-A830-B6CDFD71BE9F}"/>
              </a:ext>
            </a:extLst>
          </p:cNvPr>
          <p:cNvSpPr txBox="1"/>
          <p:nvPr/>
        </p:nvSpPr>
        <p:spPr>
          <a:xfrm>
            <a:off x="708025" y="539750"/>
            <a:ext cx="4538663" cy="338138"/>
          </a:xfrm>
          <a:prstGeom prst="rect">
            <a:avLst/>
          </a:prstGeom>
          <a:noFill/>
        </p:spPr>
        <p:txBody>
          <a:bodyPr>
            <a:spAutoFit/>
          </a:bodyPr>
          <a:lstStyle/>
          <a:p>
            <a:pPr eaLnBrk="1" fontAlgn="auto" hangingPunct="1">
              <a:spcBef>
                <a:spcPts val="0"/>
              </a:spcBef>
              <a:spcAft>
                <a:spcPts val="0"/>
              </a:spcAft>
              <a:defRPr/>
            </a:pPr>
            <a:r>
              <a:rPr lang="es-ES" sz="1600" b="1" dirty="0">
                <a:solidFill>
                  <a:schemeClr val="bg1">
                    <a:lumMod val="50000"/>
                  </a:schemeClr>
                </a:solidFill>
                <a:latin typeface="+mn-lt"/>
              </a:rPr>
              <a:t>Especialidades Medicas</a:t>
            </a:r>
          </a:p>
        </p:txBody>
      </p:sp>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1">
            <a:extLst>
              <a:ext uri="{FF2B5EF4-FFF2-40B4-BE49-F238E27FC236}">
                <a16:creationId xmlns:a16="http://schemas.microsoft.com/office/drawing/2014/main" id="{5DD4AADD-574F-4D04-A7DD-607BFCB3C76C}"/>
              </a:ext>
            </a:extLst>
          </p:cNvPr>
          <p:cNvSpPr>
            <a:spLocks noGrp="1" noChangeArrowheads="1"/>
          </p:cNvSpPr>
          <p:nvPr>
            <p:ph type="title"/>
          </p:nvPr>
        </p:nvSpPr>
        <p:spPr/>
        <p:txBody>
          <a:bodyPr/>
          <a:lstStyle/>
          <a:p>
            <a:pPr eaLnBrk="1" hangingPunct="1"/>
            <a:endParaRPr lang="es-MX" altLang="es-MX"/>
          </a:p>
        </p:txBody>
      </p:sp>
      <p:sp>
        <p:nvSpPr>
          <p:cNvPr id="16387" name="Marcador de contenido 2">
            <a:extLst>
              <a:ext uri="{FF2B5EF4-FFF2-40B4-BE49-F238E27FC236}">
                <a16:creationId xmlns:a16="http://schemas.microsoft.com/office/drawing/2014/main" id="{F6511A3B-657F-41D3-ABBA-FFC592FB6413}"/>
              </a:ext>
            </a:extLst>
          </p:cNvPr>
          <p:cNvSpPr>
            <a:spLocks noGrp="1" noChangeArrowheads="1"/>
          </p:cNvSpPr>
          <p:nvPr>
            <p:ph idx="1"/>
          </p:nvPr>
        </p:nvSpPr>
        <p:spPr/>
        <p:txBody>
          <a:bodyPr/>
          <a:lstStyle/>
          <a:p>
            <a:pPr eaLnBrk="1" hangingPunct="1"/>
            <a:endParaRPr lang="es-MX" altLang="es-MX"/>
          </a:p>
        </p:txBody>
      </p:sp>
      <p:pic>
        <p:nvPicPr>
          <p:cNvPr id="16388" name="Imagen 3">
            <a:extLst>
              <a:ext uri="{FF2B5EF4-FFF2-40B4-BE49-F238E27FC236}">
                <a16:creationId xmlns:a16="http://schemas.microsoft.com/office/drawing/2014/main" id="{5E0271E8-67FB-47D1-813E-8159D9C13A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9" name="docshapegroup1">
            <a:extLst>
              <a:ext uri="{FF2B5EF4-FFF2-40B4-BE49-F238E27FC236}">
                <a16:creationId xmlns:a16="http://schemas.microsoft.com/office/drawing/2014/main" id="{12D62025-C824-460D-882E-5C6DAC124480}"/>
              </a:ext>
            </a:extLst>
          </p:cNvPr>
          <p:cNvGrpSpPr>
            <a:grpSpLocks/>
          </p:cNvGrpSpPr>
          <p:nvPr/>
        </p:nvGrpSpPr>
        <p:grpSpPr bwMode="auto">
          <a:xfrm>
            <a:off x="471488" y="6172200"/>
            <a:ext cx="5635625" cy="46038"/>
            <a:chOff x="11" y="15587"/>
            <a:chExt cx="12229" cy="72"/>
          </a:xfrm>
        </p:grpSpPr>
        <p:sp>
          <p:nvSpPr>
            <p:cNvPr id="16395" name="docshape2">
              <a:extLst>
                <a:ext uri="{FF2B5EF4-FFF2-40B4-BE49-F238E27FC236}">
                  <a16:creationId xmlns:a16="http://schemas.microsoft.com/office/drawing/2014/main" id="{D192E6BD-EB1F-4FCE-969A-93E05D55F634}"/>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16396" name="docshape3">
              <a:extLst>
                <a:ext uri="{FF2B5EF4-FFF2-40B4-BE49-F238E27FC236}">
                  <a16:creationId xmlns:a16="http://schemas.microsoft.com/office/drawing/2014/main" id="{C82B07C4-8EFC-497A-B72B-70F4D998F907}"/>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grpSp>
        <p:nvGrpSpPr>
          <p:cNvPr id="16390" name="docshapegroup1">
            <a:extLst>
              <a:ext uri="{FF2B5EF4-FFF2-40B4-BE49-F238E27FC236}">
                <a16:creationId xmlns:a16="http://schemas.microsoft.com/office/drawing/2014/main" id="{B22F78ED-1903-4947-8DF5-9437041EB878}"/>
              </a:ext>
            </a:extLst>
          </p:cNvPr>
          <p:cNvGrpSpPr>
            <a:grpSpLocks/>
          </p:cNvGrpSpPr>
          <p:nvPr/>
        </p:nvGrpSpPr>
        <p:grpSpPr bwMode="auto">
          <a:xfrm>
            <a:off x="6084888" y="6172200"/>
            <a:ext cx="5635625" cy="46038"/>
            <a:chOff x="11" y="15587"/>
            <a:chExt cx="12229" cy="72"/>
          </a:xfrm>
        </p:grpSpPr>
        <p:sp>
          <p:nvSpPr>
            <p:cNvPr id="16393" name="docshape2">
              <a:extLst>
                <a:ext uri="{FF2B5EF4-FFF2-40B4-BE49-F238E27FC236}">
                  <a16:creationId xmlns:a16="http://schemas.microsoft.com/office/drawing/2014/main" id="{8E8E2CCE-4C2C-4069-A937-F633B553CE2B}"/>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16394" name="docshape3">
              <a:extLst>
                <a:ext uri="{FF2B5EF4-FFF2-40B4-BE49-F238E27FC236}">
                  <a16:creationId xmlns:a16="http://schemas.microsoft.com/office/drawing/2014/main" id="{903957D1-D454-4AC3-83AB-BA77FE5F4BAC}"/>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sp>
        <p:nvSpPr>
          <p:cNvPr id="21" name="CuadroTexto 20">
            <a:extLst>
              <a:ext uri="{FF2B5EF4-FFF2-40B4-BE49-F238E27FC236}">
                <a16:creationId xmlns:a16="http://schemas.microsoft.com/office/drawing/2014/main" id="{E2CA0458-A793-40AE-A36C-1A6A1748718B}"/>
              </a:ext>
            </a:extLst>
          </p:cNvPr>
          <p:cNvSpPr txBox="1"/>
          <p:nvPr/>
        </p:nvSpPr>
        <p:spPr>
          <a:xfrm>
            <a:off x="708025" y="1193274"/>
            <a:ext cx="5194299" cy="3970318"/>
          </a:xfrm>
          <a:prstGeom prst="rect">
            <a:avLst/>
          </a:prstGeom>
          <a:noFill/>
        </p:spPr>
        <p:txBody>
          <a:bodyPr wrap="square">
            <a:spAutoFit/>
          </a:bodyPr>
          <a:lstStyle/>
          <a:p>
            <a:pPr marL="171450" indent="-171450" algn="just" eaLnBrk="1" fontAlgn="auto" hangingPunct="1">
              <a:spcBef>
                <a:spcPts val="0"/>
              </a:spcBef>
              <a:spcAft>
                <a:spcPts val="0"/>
              </a:spcAft>
              <a:buFont typeface="Arial" panose="020B0604020202020204" pitchFamily="34" charset="0"/>
              <a:buChar char="•"/>
              <a:defRPr/>
            </a:pPr>
            <a:r>
              <a:rPr lang="es-MX" sz="1200" b="1" dirty="0">
                <a:latin typeface="+mn-lt"/>
              </a:rPr>
              <a:t>Psicología</a:t>
            </a:r>
          </a:p>
          <a:p>
            <a:pPr algn="just" eaLnBrk="1" fontAlgn="auto" hangingPunct="1">
              <a:spcBef>
                <a:spcPts val="0"/>
              </a:spcBef>
              <a:spcAft>
                <a:spcPts val="0"/>
              </a:spcAft>
              <a:defRPr/>
            </a:pPr>
            <a:r>
              <a:rPr lang="es-ES" sz="1200" dirty="0"/>
              <a:t>La valoración psicológica nos permitirá determinar las habilidades de los niños e identificar las áreas que requieren de apoyo</a:t>
            </a:r>
            <a:r>
              <a:rPr lang="es-MX" sz="1200" dirty="0">
                <a:latin typeface="+mn-lt"/>
              </a:rPr>
              <a:t>, </a:t>
            </a:r>
            <a:r>
              <a:rPr lang="es-ES" sz="1200" dirty="0">
                <a:latin typeface="+mn-lt"/>
              </a:rPr>
              <a:t>t</a:t>
            </a:r>
            <a:r>
              <a:rPr lang="es-ES" sz="1200" dirty="0"/>
              <a:t>ambién se le brindará apoyo emocional, ya que cuando habla se escucha diferente (gangoso), lo que podría generar burlas y rechazo. Lo cual causara problemas emocionales en el paciente y su familia. Siendo nuestra finalidad minimizar este problema para una adecuada integración en el aspecto personal, familiar y social.</a:t>
            </a:r>
            <a:r>
              <a:rPr lang="es-MX" sz="1200" dirty="0">
                <a:latin typeface="+mn-lt"/>
              </a:rPr>
              <a:t> </a:t>
            </a:r>
          </a:p>
          <a:p>
            <a:pPr algn="just" eaLnBrk="1" fontAlgn="auto" hangingPunct="1">
              <a:spcBef>
                <a:spcPts val="0"/>
              </a:spcBef>
              <a:spcAft>
                <a:spcPts val="0"/>
              </a:spcAft>
              <a:defRPr/>
            </a:pPr>
            <a:endParaRPr lang="es-MX" sz="1200" dirty="0">
              <a:latin typeface="+mn-lt"/>
            </a:endParaRPr>
          </a:p>
          <a:p>
            <a:pPr marL="171450" indent="-171450" algn="just" eaLnBrk="1" fontAlgn="auto" hangingPunct="1">
              <a:spcBef>
                <a:spcPts val="0"/>
              </a:spcBef>
              <a:spcAft>
                <a:spcPts val="0"/>
              </a:spcAft>
              <a:buFont typeface="Arial" panose="020B0604020202020204" pitchFamily="34" charset="0"/>
              <a:buChar char="•"/>
              <a:defRPr/>
            </a:pPr>
            <a:r>
              <a:rPr lang="es-MX" sz="1200" b="1" dirty="0">
                <a:latin typeface="+mn-lt"/>
              </a:rPr>
              <a:t>Terapia de Lenguaje</a:t>
            </a:r>
          </a:p>
          <a:p>
            <a:pPr algn="just" eaLnBrk="1" fontAlgn="auto" hangingPunct="1">
              <a:spcBef>
                <a:spcPts val="0"/>
              </a:spcBef>
              <a:spcAft>
                <a:spcPts val="0"/>
              </a:spcAft>
              <a:defRPr/>
            </a:pPr>
            <a:r>
              <a:rPr lang="es-ES" sz="1200" dirty="0"/>
              <a:t>La terapia es una serie de sesiones coordinadas por una terapeuta en comunicación humana, la cual se encargará de enseñar la forma correcta de realizar una serie de estrategias específicas, para habilitar y rehabilitar, las funciones de las estructuras afectadas.</a:t>
            </a:r>
          </a:p>
          <a:p>
            <a:pPr algn="just" eaLnBrk="1" fontAlgn="auto" hangingPunct="1">
              <a:spcBef>
                <a:spcPts val="0"/>
              </a:spcBef>
              <a:spcAft>
                <a:spcPts val="0"/>
              </a:spcAft>
              <a:defRPr/>
            </a:pPr>
            <a:r>
              <a:rPr lang="es-ES" sz="1200" dirty="0"/>
              <a:t>La cuál debe iniciarse desde el momento que se detecta dicho problema con la finalidad de prevenir sus complicaciones. Y cuando estas ya existen, tratar de corregir las mismas. </a:t>
            </a:r>
          </a:p>
          <a:p>
            <a:pPr algn="just" eaLnBrk="1" fontAlgn="auto" hangingPunct="1">
              <a:spcBef>
                <a:spcPts val="0"/>
              </a:spcBef>
              <a:spcAft>
                <a:spcPts val="0"/>
              </a:spcAft>
              <a:defRPr/>
            </a:pPr>
            <a:endParaRPr lang="es-ES" sz="1200" dirty="0"/>
          </a:p>
          <a:p>
            <a:pPr marL="171450" indent="-171450">
              <a:buFont typeface="Arial" panose="020B0604020202020204" pitchFamily="34" charset="0"/>
              <a:buChar char="•"/>
              <a:defRPr/>
            </a:pPr>
            <a:r>
              <a:rPr lang="es-ES" sz="1200" b="1" dirty="0"/>
              <a:t>Enfermería</a:t>
            </a:r>
          </a:p>
          <a:p>
            <a:pPr>
              <a:defRPr/>
            </a:pPr>
            <a:r>
              <a:rPr lang="es-ES" sz="1200" dirty="0"/>
              <a:t>Vinculación con todos los departamentos médicos para su apoyo, con actividades propias como preparación de materiales, curaciones y asistencia a nuestros profesionales médicos. </a:t>
            </a:r>
          </a:p>
        </p:txBody>
      </p:sp>
      <p:pic>
        <p:nvPicPr>
          <p:cNvPr id="15" name="Imagen 52">
            <a:extLst>
              <a:ext uri="{FF2B5EF4-FFF2-40B4-BE49-F238E27FC236}">
                <a16:creationId xmlns:a16="http://schemas.microsoft.com/office/drawing/2014/main" id="{4FB0FC6B-D7D9-4D47-92CB-13F87C301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0524" y="797719"/>
            <a:ext cx="4576763"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Esquina doblada 13">
            <a:hlinkClick r:id="rId4" action="ppaction://hlinksldjump" tooltip="Contenido"/>
            <a:extLst>
              <a:ext uri="{FF2B5EF4-FFF2-40B4-BE49-F238E27FC236}">
                <a16:creationId xmlns:a16="http://schemas.microsoft.com/office/drawing/2014/main" id="{184320CE-E0EF-4E8B-B56D-EFDB2B8D4F19}"/>
              </a:ext>
            </a:extLst>
          </p:cNvPr>
          <p:cNvSpPr/>
          <p:nvPr/>
        </p:nvSpPr>
        <p:spPr>
          <a:xfrm>
            <a:off x="11391900" y="452438"/>
            <a:ext cx="195263" cy="268287"/>
          </a:xfrm>
          <a:prstGeom prst="foldedCorner">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8" name="Flecha derecha 14">
            <a:hlinkClick r:id="" action="ppaction://hlinkshowjump?jump=nextslide"/>
            <a:extLst>
              <a:ext uri="{FF2B5EF4-FFF2-40B4-BE49-F238E27FC236}">
                <a16:creationId xmlns:a16="http://schemas.microsoft.com/office/drawing/2014/main" id="{03E0E811-1C49-4CBA-A039-64F219BC6BD4}"/>
              </a:ext>
            </a:extLst>
          </p:cNvPr>
          <p:cNvSpPr/>
          <p:nvPr/>
        </p:nvSpPr>
        <p:spPr>
          <a:xfrm>
            <a:off x="11447463" y="836613"/>
            <a:ext cx="128587" cy="203200"/>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9" name="Flecha derecha 15">
            <a:hlinkClick r:id="" action="ppaction://hlinkshowjump?jump=previousslide"/>
            <a:extLst>
              <a:ext uri="{FF2B5EF4-FFF2-40B4-BE49-F238E27FC236}">
                <a16:creationId xmlns:a16="http://schemas.microsoft.com/office/drawing/2014/main" id="{F5D8D1EA-E4B9-41FF-9C49-EB63B21ADB96}"/>
              </a:ext>
            </a:extLst>
          </p:cNvPr>
          <p:cNvSpPr/>
          <p:nvPr/>
        </p:nvSpPr>
        <p:spPr>
          <a:xfrm rot="10800000">
            <a:off x="11414125" y="1112838"/>
            <a:ext cx="130175" cy="204787"/>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20" name="CuadroTexto 19">
            <a:extLst>
              <a:ext uri="{FF2B5EF4-FFF2-40B4-BE49-F238E27FC236}">
                <a16:creationId xmlns:a16="http://schemas.microsoft.com/office/drawing/2014/main" id="{26F7B0C4-9277-4840-BB7E-43C105573647}"/>
              </a:ext>
            </a:extLst>
          </p:cNvPr>
          <p:cNvSpPr txBox="1"/>
          <p:nvPr/>
        </p:nvSpPr>
        <p:spPr>
          <a:xfrm>
            <a:off x="708025" y="539750"/>
            <a:ext cx="4538663" cy="338138"/>
          </a:xfrm>
          <a:prstGeom prst="rect">
            <a:avLst/>
          </a:prstGeom>
          <a:noFill/>
        </p:spPr>
        <p:txBody>
          <a:bodyPr>
            <a:spAutoFit/>
          </a:bodyPr>
          <a:lstStyle/>
          <a:p>
            <a:pPr eaLnBrk="1" fontAlgn="auto" hangingPunct="1">
              <a:spcBef>
                <a:spcPts val="0"/>
              </a:spcBef>
              <a:spcAft>
                <a:spcPts val="0"/>
              </a:spcAft>
              <a:defRPr/>
            </a:pPr>
            <a:r>
              <a:rPr lang="es-ES" sz="1600" b="1" dirty="0">
                <a:solidFill>
                  <a:schemeClr val="bg1">
                    <a:lumMod val="50000"/>
                  </a:schemeClr>
                </a:solidFill>
                <a:latin typeface="+mn-lt"/>
              </a:rPr>
              <a:t>Especialidades Medicas</a:t>
            </a:r>
          </a:p>
        </p:txBody>
      </p:sp>
    </p:spTree>
    <p:extLst>
      <p:ext uri="{BB962C8B-B14F-4D97-AF65-F5344CB8AC3E}">
        <p14:creationId xmlns:p14="http://schemas.microsoft.com/office/powerpoint/2010/main" val="2151518001"/>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agen 3">
            <a:extLst>
              <a:ext uri="{FF2B5EF4-FFF2-40B4-BE49-F238E27FC236}">
                <a16:creationId xmlns:a16="http://schemas.microsoft.com/office/drawing/2014/main" id="{385B922B-9E9C-4F6E-8C88-CD561A9BEC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5" name="docshapegroup1">
            <a:extLst>
              <a:ext uri="{FF2B5EF4-FFF2-40B4-BE49-F238E27FC236}">
                <a16:creationId xmlns:a16="http://schemas.microsoft.com/office/drawing/2014/main" id="{4E200FA6-3BB2-4B11-A88C-54CAAF8FF2F1}"/>
              </a:ext>
            </a:extLst>
          </p:cNvPr>
          <p:cNvGrpSpPr>
            <a:grpSpLocks/>
          </p:cNvGrpSpPr>
          <p:nvPr/>
        </p:nvGrpSpPr>
        <p:grpSpPr bwMode="auto">
          <a:xfrm>
            <a:off x="471488" y="6172200"/>
            <a:ext cx="5635625" cy="46038"/>
            <a:chOff x="11" y="15587"/>
            <a:chExt cx="12229" cy="72"/>
          </a:xfrm>
        </p:grpSpPr>
        <p:sp>
          <p:nvSpPr>
            <p:cNvPr id="18441" name="docshape2">
              <a:extLst>
                <a:ext uri="{FF2B5EF4-FFF2-40B4-BE49-F238E27FC236}">
                  <a16:creationId xmlns:a16="http://schemas.microsoft.com/office/drawing/2014/main" id="{3C36DCC7-9333-46FC-87F7-4471A008F209}"/>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18442" name="docshape3">
              <a:extLst>
                <a:ext uri="{FF2B5EF4-FFF2-40B4-BE49-F238E27FC236}">
                  <a16:creationId xmlns:a16="http://schemas.microsoft.com/office/drawing/2014/main" id="{BF761CAC-0FF3-4B11-BDCC-6DC50E7B6A18}"/>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grpSp>
        <p:nvGrpSpPr>
          <p:cNvPr id="18436" name="docshapegroup1">
            <a:extLst>
              <a:ext uri="{FF2B5EF4-FFF2-40B4-BE49-F238E27FC236}">
                <a16:creationId xmlns:a16="http://schemas.microsoft.com/office/drawing/2014/main" id="{DAFBF031-6F98-46A6-A33B-0210041D71C2}"/>
              </a:ext>
            </a:extLst>
          </p:cNvPr>
          <p:cNvGrpSpPr>
            <a:grpSpLocks/>
          </p:cNvGrpSpPr>
          <p:nvPr/>
        </p:nvGrpSpPr>
        <p:grpSpPr bwMode="auto">
          <a:xfrm>
            <a:off x="6084888" y="6172200"/>
            <a:ext cx="5635625" cy="46038"/>
            <a:chOff x="11" y="15587"/>
            <a:chExt cx="12229" cy="72"/>
          </a:xfrm>
        </p:grpSpPr>
        <p:sp>
          <p:nvSpPr>
            <p:cNvPr id="18439" name="docshape2">
              <a:extLst>
                <a:ext uri="{FF2B5EF4-FFF2-40B4-BE49-F238E27FC236}">
                  <a16:creationId xmlns:a16="http://schemas.microsoft.com/office/drawing/2014/main" id="{958034EA-9AA8-4982-B06A-412268D019CC}"/>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18440" name="docshape3">
              <a:extLst>
                <a:ext uri="{FF2B5EF4-FFF2-40B4-BE49-F238E27FC236}">
                  <a16:creationId xmlns:a16="http://schemas.microsoft.com/office/drawing/2014/main" id="{EC9B685F-5BBA-42C1-8284-3F5A4CB72283}"/>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sp>
        <p:nvSpPr>
          <p:cNvPr id="14" name="CuadroTexto 13">
            <a:extLst>
              <a:ext uri="{FF2B5EF4-FFF2-40B4-BE49-F238E27FC236}">
                <a16:creationId xmlns:a16="http://schemas.microsoft.com/office/drawing/2014/main" id="{C94A3315-ABC8-4570-A2B0-70C69B89ECF2}"/>
              </a:ext>
            </a:extLst>
          </p:cNvPr>
          <p:cNvSpPr txBox="1"/>
          <p:nvPr/>
        </p:nvSpPr>
        <p:spPr>
          <a:xfrm>
            <a:off x="6506664" y="1249238"/>
            <a:ext cx="4813299" cy="3970318"/>
          </a:xfrm>
          <a:prstGeom prst="rect">
            <a:avLst/>
          </a:prstGeom>
          <a:noFill/>
        </p:spPr>
        <p:txBody>
          <a:bodyPr wrap="square" rtlCol="0">
            <a:spAutoFit/>
          </a:bodyPr>
          <a:lstStyle>
            <a:defPPr>
              <a:defRPr lang="es-MX"/>
            </a:defPPr>
            <a:lvl1pPr>
              <a:defRPr sz="1400"/>
            </a:lvl1pPr>
          </a:lstStyle>
          <a:p>
            <a:pPr algn="just"/>
            <a:r>
              <a:rPr lang="es-MX" dirty="0"/>
              <a:t>Se menciona lo anterior como un espacio donde los pacientes y sus familias pueden hacer valer sus derechos y obligaciones, impulsando su confianza en la Institución y el seguimiento del tratamiento multidisciplinario, recibiendo y abriendo oportunidades para su involucramiento en procesos de desarrollo integral como los grupos de apoyo.</a:t>
            </a:r>
          </a:p>
          <a:p>
            <a:pPr algn="just"/>
            <a:endParaRPr lang="es-MX" dirty="0"/>
          </a:p>
          <a:p>
            <a:pPr algn="just"/>
            <a:r>
              <a:rPr lang="es-MX" dirty="0"/>
              <a:t>CLC Suma-</a:t>
            </a:r>
            <a:r>
              <a:rPr lang="es-MX" dirty="0" err="1"/>
              <a:t>Smile</a:t>
            </a:r>
            <a:r>
              <a:rPr lang="es-MX" dirty="0"/>
              <a:t> Train pone al alcance, todos los servicios especializados, sin importar su procedencia geográfica, alcance económico o etnia de origen (la vulnerabilidad de los pacientes con labio y paladar hendido va más allá de su nivel socioeconómico).</a:t>
            </a:r>
          </a:p>
          <a:p>
            <a:pPr algn="just"/>
            <a:endParaRPr lang="es-MX" dirty="0"/>
          </a:p>
          <a:p>
            <a:pPr algn="just"/>
            <a:r>
              <a:rPr lang="es-MX" dirty="0"/>
              <a:t>Cerramos el 2021 con grandes aires de cambio frente a los nuevos requerimientos que los tiempos exigen, adaptándonos a esta nueva normalidad que no da margen a la displicencia o el descuido.</a:t>
            </a:r>
          </a:p>
          <a:p>
            <a:pPr algn="just"/>
            <a:endParaRPr lang="es-MX" dirty="0"/>
          </a:p>
        </p:txBody>
      </p:sp>
      <p:sp>
        <p:nvSpPr>
          <p:cNvPr id="2" name="CuadroTexto 1">
            <a:extLst>
              <a:ext uri="{FF2B5EF4-FFF2-40B4-BE49-F238E27FC236}">
                <a16:creationId xmlns:a16="http://schemas.microsoft.com/office/drawing/2014/main" id="{A6E01CAC-5B45-4F9A-B916-3235E43A1DFE}"/>
              </a:ext>
            </a:extLst>
          </p:cNvPr>
          <p:cNvSpPr txBox="1"/>
          <p:nvPr/>
        </p:nvSpPr>
        <p:spPr>
          <a:xfrm>
            <a:off x="871040" y="1221164"/>
            <a:ext cx="4692649" cy="3970318"/>
          </a:xfrm>
          <a:prstGeom prst="rect">
            <a:avLst/>
          </a:prstGeom>
          <a:noFill/>
        </p:spPr>
        <p:txBody>
          <a:bodyPr wrap="square" rtlCol="0">
            <a:spAutoFit/>
          </a:bodyPr>
          <a:lstStyle>
            <a:defPPr>
              <a:defRPr lang="es-MX"/>
            </a:defPPr>
            <a:lvl1pPr>
              <a:defRPr sz="1400"/>
            </a:lvl1pPr>
          </a:lstStyle>
          <a:p>
            <a:pPr algn="just"/>
            <a:r>
              <a:rPr lang="es-MX" dirty="0">
                <a:latin typeface="+mn-lt"/>
              </a:rPr>
              <a:t>El Fortalecimiento institucional dentro del departamento de Procuración de Fondos se ha enfocado fundamentalmente a la eficacia a nivel organizacional. Dentro de los procesos ante los retos impuestos por la pandemia, destacan la infraestructura, operatividad y mejora de los servicios otorgados a los pacientes (con lo cual se busca dar una atención eficaz).</a:t>
            </a:r>
          </a:p>
          <a:p>
            <a:pPr algn="just"/>
            <a:endParaRPr lang="es-MX" dirty="0">
              <a:latin typeface="+mn-lt"/>
            </a:endParaRPr>
          </a:p>
          <a:p>
            <a:pPr algn="just"/>
            <a:r>
              <a:rPr lang="es-MX" dirty="0">
                <a:latin typeface="+mn-lt"/>
              </a:rPr>
              <a:t>La falta de servicios médicos integrales y especializados como el nuestro, hacen que la participación del Centro de Atención Integral de Labio y Paladar Hendido A.C. se vea rebasado en los procesos de desarrollo, siendo esta una lucha constante por el derecho de los pacientes que nacieron en esta situación.</a:t>
            </a:r>
          </a:p>
          <a:p>
            <a:pPr algn="just"/>
            <a:endParaRPr lang="es-MX" dirty="0">
              <a:latin typeface="+mn-lt"/>
            </a:endParaRPr>
          </a:p>
          <a:p>
            <a:pPr algn="just"/>
            <a:r>
              <a:rPr lang="es-MX" dirty="0">
                <a:latin typeface="+mn-lt"/>
              </a:rPr>
              <a:t>Recibir atención médica oportuna con calidad y calidez es una realidad, razón por la cual promovemos la participación de nuestra población activa.</a:t>
            </a:r>
          </a:p>
          <a:p>
            <a:pPr algn="just"/>
            <a:endParaRPr lang="es-MX" dirty="0">
              <a:latin typeface="+mn-lt"/>
            </a:endParaRPr>
          </a:p>
        </p:txBody>
      </p:sp>
      <p:sp>
        <p:nvSpPr>
          <p:cNvPr id="13" name="Esquina doblada 13">
            <a:hlinkClick r:id="rId3" action="ppaction://hlinksldjump" tooltip="Contenido"/>
            <a:extLst>
              <a:ext uri="{FF2B5EF4-FFF2-40B4-BE49-F238E27FC236}">
                <a16:creationId xmlns:a16="http://schemas.microsoft.com/office/drawing/2014/main" id="{1C0BB55D-4BDE-4191-A591-BC81D8250197}"/>
              </a:ext>
            </a:extLst>
          </p:cNvPr>
          <p:cNvSpPr/>
          <p:nvPr/>
        </p:nvSpPr>
        <p:spPr>
          <a:xfrm>
            <a:off x="11391900" y="452438"/>
            <a:ext cx="195263" cy="268287"/>
          </a:xfrm>
          <a:prstGeom prst="foldedCorner">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5" name="Flecha derecha 14">
            <a:hlinkClick r:id="" action="ppaction://hlinkshowjump?jump=nextslide"/>
            <a:extLst>
              <a:ext uri="{FF2B5EF4-FFF2-40B4-BE49-F238E27FC236}">
                <a16:creationId xmlns:a16="http://schemas.microsoft.com/office/drawing/2014/main" id="{07EC0667-F0B5-4B83-BAC7-20BDA54A7158}"/>
              </a:ext>
            </a:extLst>
          </p:cNvPr>
          <p:cNvSpPr/>
          <p:nvPr/>
        </p:nvSpPr>
        <p:spPr>
          <a:xfrm>
            <a:off x="11447463" y="836613"/>
            <a:ext cx="128587" cy="203200"/>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6" name="Flecha derecha 15">
            <a:hlinkClick r:id="" action="ppaction://hlinkshowjump?jump=previousslide"/>
            <a:extLst>
              <a:ext uri="{FF2B5EF4-FFF2-40B4-BE49-F238E27FC236}">
                <a16:creationId xmlns:a16="http://schemas.microsoft.com/office/drawing/2014/main" id="{E1E35D3C-F97E-454C-86C2-468AA33B186F}"/>
              </a:ext>
            </a:extLst>
          </p:cNvPr>
          <p:cNvSpPr/>
          <p:nvPr/>
        </p:nvSpPr>
        <p:spPr>
          <a:xfrm rot="10800000">
            <a:off x="11414125" y="1112838"/>
            <a:ext cx="130175" cy="204787"/>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7" name="CuadroTexto 16">
            <a:extLst>
              <a:ext uri="{FF2B5EF4-FFF2-40B4-BE49-F238E27FC236}">
                <a16:creationId xmlns:a16="http://schemas.microsoft.com/office/drawing/2014/main" id="{3102E6F3-A1C2-4E5F-B73B-8FC6D2E2678C}"/>
              </a:ext>
            </a:extLst>
          </p:cNvPr>
          <p:cNvSpPr txBox="1"/>
          <p:nvPr/>
        </p:nvSpPr>
        <p:spPr>
          <a:xfrm>
            <a:off x="704850" y="525463"/>
            <a:ext cx="5232400" cy="338554"/>
          </a:xfrm>
          <a:prstGeom prst="rect">
            <a:avLst/>
          </a:prstGeom>
          <a:noFill/>
        </p:spPr>
        <p:txBody>
          <a:bodyPr>
            <a:spAutoFit/>
          </a:bodyPr>
          <a:lstStyle/>
          <a:p>
            <a:pPr eaLnBrk="1" fontAlgn="auto" hangingPunct="1">
              <a:spcBef>
                <a:spcPts val="0"/>
              </a:spcBef>
              <a:spcAft>
                <a:spcPts val="0"/>
              </a:spcAft>
              <a:defRPr/>
            </a:pPr>
            <a:r>
              <a:rPr lang="es-ES" sz="1600" b="1" dirty="0">
                <a:solidFill>
                  <a:schemeClr val="bg1">
                    <a:lumMod val="50000"/>
                  </a:schemeClr>
                </a:solidFill>
                <a:latin typeface="+mn-lt"/>
              </a:rPr>
              <a:t>Fortalecimiento Institucional</a:t>
            </a:r>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3">
            <a:extLst>
              <a:ext uri="{FF2B5EF4-FFF2-40B4-BE49-F238E27FC236}">
                <a16:creationId xmlns:a16="http://schemas.microsoft.com/office/drawing/2014/main" id="{4655E945-16AB-4C0C-A9BD-7DE0E39B2E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A74E6CC8-DD6A-4718-8751-BF0FEB8475AF}"/>
              </a:ext>
            </a:extLst>
          </p:cNvPr>
          <p:cNvSpPr txBox="1"/>
          <p:nvPr/>
        </p:nvSpPr>
        <p:spPr>
          <a:xfrm>
            <a:off x="796644" y="1541847"/>
            <a:ext cx="5541962" cy="3330848"/>
          </a:xfrm>
          <a:prstGeom prst="rect">
            <a:avLst/>
          </a:prstGeom>
          <a:noFill/>
        </p:spPr>
        <p:txBody>
          <a:bodyPr>
            <a:spAutoFit/>
          </a:bodyPr>
          <a:lstStyle/>
          <a:p>
            <a:pPr>
              <a:lnSpc>
                <a:spcPct val="107000"/>
              </a:lnSpc>
              <a:spcAft>
                <a:spcPts val="800"/>
              </a:spcAft>
              <a:defRPr/>
            </a:pPr>
            <a:r>
              <a:rPr lang="es-ES" sz="1600" dirty="0">
                <a:ea typeface="Calibri" panose="020F0502020204030204" pitchFamily="34" charset="0"/>
                <a:cs typeface="Times New Roman" panose="02020603050405020304" pitchFamily="18" charset="0"/>
              </a:rPr>
              <a:t>  </a:t>
            </a:r>
            <a:endParaRPr lang="es-MX" sz="1600" dirty="0">
              <a:ea typeface="Calibri" panose="020F0502020204030204" pitchFamily="34" charset="0"/>
              <a:cs typeface="Times New Roman" panose="02020603050405020304" pitchFamily="18" charset="0"/>
            </a:endParaRPr>
          </a:p>
          <a:p>
            <a:pPr>
              <a:lnSpc>
                <a:spcPct val="107000"/>
              </a:lnSpc>
              <a:spcAft>
                <a:spcPts val="800"/>
              </a:spcAft>
              <a:defRPr/>
            </a:pPr>
            <a:r>
              <a:rPr lang="es-ES" sz="1600" dirty="0">
                <a:solidFill>
                  <a:schemeClr val="bg1">
                    <a:lumMod val="50000"/>
                  </a:schemeClr>
                </a:solidFill>
                <a:ea typeface="Calibri" panose="020F0502020204030204" pitchFamily="34" charset="0"/>
                <a:cs typeface="Times New Roman" panose="02020603050405020304" pitchFamily="18" charset="0"/>
              </a:rPr>
              <a:t>Presidente</a:t>
            </a:r>
            <a:r>
              <a:rPr lang="es-ES" sz="1600" dirty="0">
                <a:ea typeface="Calibri" panose="020F0502020204030204" pitchFamily="34" charset="0"/>
                <a:cs typeface="Times New Roman" panose="02020603050405020304" pitchFamily="18" charset="0"/>
              </a:rPr>
              <a:t>						Dr. José Maya Behar</a:t>
            </a:r>
            <a:endParaRPr lang="es-MX" sz="1600" dirty="0">
              <a:ea typeface="Calibri" panose="020F0502020204030204" pitchFamily="34" charset="0"/>
              <a:cs typeface="Times New Roman" panose="02020603050405020304" pitchFamily="18" charset="0"/>
            </a:endParaRPr>
          </a:p>
          <a:p>
            <a:pPr>
              <a:lnSpc>
                <a:spcPct val="107000"/>
              </a:lnSpc>
              <a:spcAft>
                <a:spcPts val="800"/>
              </a:spcAft>
              <a:defRPr/>
            </a:pPr>
            <a:r>
              <a:rPr lang="es-ES" sz="1600" dirty="0">
                <a:solidFill>
                  <a:schemeClr val="bg1">
                    <a:lumMod val="50000"/>
                  </a:schemeClr>
                </a:solidFill>
                <a:ea typeface="Calibri" panose="020F0502020204030204" pitchFamily="34" charset="0"/>
                <a:cs typeface="Times New Roman" panose="02020603050405020304" pitchFamily="18" charset="0"/>
              </a:rPr>
              <a:t>Secretaria</a:t>
            </a:r>
            <a:r>
              <a:rPr lang="es-ES" sz="1600" dirty="0">
                <a:ea typeface="Calibri" panose="020F0502020204030204" pitchFamily="34" charset="0"/>
                <a:cs typeface="Times New Roman" panose="02020603050405020304" pitchFamily="18" charset="0"/>
              </a:rPr>
              <a:t>						T.F. Lucía Politi Beja</a:t>
            </a:r>
          </a:p>
          <a:p>
            <a:pPr>
              <a:lnSpc>
                <a:spcPct val="107000"/>
              </a:lnSpc>
              <a:spcAft>
                <a:spcPts val="800"/>
              </a:spcAft>
              <a:defRPr/>
            </a:pPr>
            <a:r>
              <a:rPr lang="es-ES" sz="1600" dirty="0">
                <a:solidFill>
                  <a:schemeClr val="bg1">
                    <a:lumMod val="50000"/>
                  </a:schemeClr>
                </a:solidFill>
                <a:ea typeface="Calibri" panose="020F0502020204030204" pitchFamily="34" charset="0"/>
                <a:cs typeface="Times New Roman" panose="02020603050405020304" pitchFamily="18" charset="0"/>
              </a:rPr>
              <a:t>Tesorero</a:t>
            </a:r>
          </a:p>
          <a:p>
            <a:pPr>
              <a:lnSpc>
                <a:spcPct val="107000"/>
              </a:lnSpc>
              <a:spcAft>
                <a:spcPts val="800"/>
              </a:spcAft>
              <a:defRPr/>
            </a:pPr>
            <a:r>
              <a:rPr lang="es-ES" sz="1600" dirty="0">
                <a:ea typeface="Calibri" panose="020F0502020204030204" pitchFamily="34" charset="0"/>
                <a:cs typeface="Times New Roman" panose="02020603050405020304" pitchFamily="18" charset="0"/>
              </a:rPr>
              <a:t>		Dra. Scarlett Escobar Palacios</a:t>
            </a:r>
            <a:endParaRPr lang="es-MX" sz="1600" dirty="0">
              <a:ea typeface="Calibri" panose="020F0502020204030204" pitchFamily="34" charset="0"/>
              <a:cs typeface="Times New Roman" panose="02020603050405020304" pitchFamily="18" charset="0"/>
            </a:endParaRPr>
          </a:p>
          <a:p>
            <a:pPr>
              <a:lnSpc>
                <a:spcPct val="107000"/>
              </a:lnSpc>
              <a:spcAft>
                <a:spcPts val="800"/>
              </a:spcAft>
              <a:defRPr/>
            </a:pPr>
            <a:r>
              <a:rPr lang="es-ES" sz="1600" dirty="0">
                <a:solidFill>
                  <a:schemeClr val="bg1">
                    <a:lumMod val="50000"/>
                  </a:schemeClr>
                </a:solidFill>
                <a:ea typeface="Calibri" panose="020F0502020204030204" pitchFamily="34" charset="0"/>
                <a:cs typeface="Times New Roman" panose="02020603050405020304" pitchFamily="18" charset="0"/>
              </a:rPr>
              <a:t>Vocal</a:t>
            </a:r>
            <a:r>
              <a:rPr lang="es-ES" sz="1600" dirty="0">
                <a:ea typeface="Calibri" panose="020F0502020204030204" pitchFamily="34" charset="0"/>
                <a:cs typeface="Times New Roman" panose="02020603050405020304" pitchFamily="18" charset="0"/>
              </a:rPr>
              <a:t>							Dr. Rodrigo Morales de la Cerda</a:t>
            </a:r>
            <a:endParaRPr lang="es-MX" sz="1600" dirty="0">
              <a:ea typeface="Calibri" panose="020F0502020204030204" pitchFamily="34" charset="0"/>
              <a:cs typeface="Times New Roman" panose="02020603050405020304" pitchFamily="18" charset="0"/>
            </a:endParaRPr>
          </a:p>
          <a:p>
            <a:pPr>
              <a:lnSpc>
                <a:spcPct val="107000"/>
              </a:lnSpc>
              <a:spcAft>
                <a:spcPts val="800"/>
              </a:spcAft>
              <a:defRPr/>
            </a:pPr>
            <a:r>
              <a:rPr lang="es-ES" sz="1600" dirty="0">
                <a:ea typeface="Calibri" panose="020F0502020204030204" pitchFamily="34" charset="0"/>
                <a:cs typeface="Times New Roman" panose="02020603050405020304" pitchFamily="18" charset="0"/>
              </a:rPr>
              <a:t>		Lic. Esther Schoenfeld Motola</a:t>
            </a:r>
            <a:endParaRPr lang="es-MX" sz="1600" dirty="0">
              <a:ea typeface="Calibri" panose="020F0502020204030204" pitchFamily="34" charset="0"/>
              <a:cs typeface="Times New Roman" panose="02020603050405020304" pitchFamily="18" charset="0"/>
            </a:endParaRPr>
          </a:p>
        </p:txBody>
      </p:sp>
      <p:grpSp>
        <p:nvGrpSpPr>
          <p:cNvPr id="3076" name="docshapegroup1">
            <a:extLst>
              <a:ext uri="{FF2B5EF4-FFF2-40B4-BE49-F238E27FC236}">
                <a16:creationId xmlns:a16="http://schemas.microsoft.com/office/drawing/2014/main" id="{B0F9E83E-69F7-43CD-A969-97053CEDDE7B}"/>
              </a:ext>
            </a:extLst>
          </p:cNvPr>
          <p:cNvGrpSpPr>
            <a:grpSpLocks/>
          </p:cNvGrpSpPr>
          <p:nvPr/>
        </p:nvGrpSpPr>
        <p:grpSpPr bwMode="auto">
          <a:xfrm>
            <a:off x="471488" y="6172200"/>
            <a:ext cx="5635625" cy="46038"/>
            <a:chOff x="11" y="15587"/>
            <a:chExt cx="12229" cy="72"/>
          </a:xfrm>
        </p:grpSpPr>
        <p:sp>
          <p:nvSpPr>
            <p:cNvPr id="3081" name="docshape2">
              <a:extLst>
                <a:ext uri="{FF2B5EF4-FFF2-40B4-BE49-F238E27FC236}">
                  <a16:creationId xmlns:a16="http://schemas.microsoft.com/office/drawing/2014/main" id="{29F91DEF-B2D6-4400-8852-D49C7138138E}"/>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3082" name="docshape3">
              <a:extLst>
                <a:ext uri="{FF2B5EF4-FFF2-40B4-BE49-F238E27FC236}">
                  <a16:creationId xmlns:a16="http://schemas.microsoft.com/office/drawing/2014/main" id="{AADBBE3D-4661-4DE8-8BE2-3D556C1A0B31}"/>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grpSp>
        <p:nvGrpSpPr>
          <p:cNvPr id="3077" name="docshapegroup1">
            <a:extLst>
              <a:ext uri="{FF2B5EF4-FFF2-40B4-BE49-F238E27FC236}">
                <a16:creationId xmlns:a16="http://schemas.microsoft.com/office/drawing/2014/main" id="{9F1AB0D6-B29F-4629-8BA4-92D34396E476}"/>
              </a:ext>
            </a:extLst>
          </p:cNvPr>
          <p:cNvGrpSpPr>
            <a:grpSpLocks/>
          </p:cNvGrpSpPr>
          <p:nvPr/>
        </p:nvGrpSpPr>
        <p:grpSpPr bwMode="auto">
          <a:xfrm>
            <a:off x="6084888" y="6172200"/>
            <a:ext cx="5635625" cy="46038"/>
            <a:chOff x="11" y="15587"/>
            <a:chExt cx="12229" cy="72"/>
          </a:xfrm>
        </p:grpSpPr>
        <p:sp>
          <p:nvSpPr>
            <p:cNvPr id="3079" name="docshape2">
              <a:extLst>
                <a:ext uri="{FF2B5EF4-FFF2-40B4-BE49-F238E27FC236}">
                  <a16:creationId xmlns:a16="http://schemas.microsoft.com/office/drawing/2014/main" id="{983EEE2B-7DA1-4C58-B051-739BD289CB30}"/>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3080" name="docshape3">
              <a:extLst>
                <a:ext uri="{FF2B5EF4-FFF2-40B4-BE49-F238E27FC236}">
                  <a16:creationId xmlns:a16="http://schemas.microsoft.com/office/drawing/2014/main" id="{5D5EC8BB-1BF6-485A-AA2B-BA44C9DF27B8}"/>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pic>
        <p:nvPicPr>
          <p:cNvPr id="11" name="Imagen 10" descr="Grupo de personas posando por un foto&#10;&#10;Descripción generada automáticamente">
            <a:extLst>
              <a:ext uri="{FF2B5EF4-FFF2-40B4-BE49-F238E27FC236}">
                <a16:creationId xmlns:a16="http://schemas.microsoft.com/office/drawing/2014/main" id="{C00FD39E-3CED-47B0-B381-9E153E8CD11A}"/>
              </a:ext>
            </a:extLst>
          </p:cNvPr>
          <p:cNvPicPr/>
          <p:nvPr/>
        </p:nvPicPr>
        <p:blipFill>
          <a:blip r:embed="rId3"/>
          <a:stretch>
            <a:fillRect/>
          </a:stretch>
        </p:blipFill>
        <p:spPr>
          <a:xfrm>
            <a:off x="6244660" y="2142699"/>
            <a:ext cx="5260403" cy="2419113"/>
          </a:xfrm>
          <a:prstGeom prst="rect">
            <a:avLst/>
          </a:prstGeom>
          <a:ln>
            <a:noFill/>
          </a:ln>
          <a:effectLst>
            <a:softEdge rad="112500"/>
          </a:effectLst>
        </p:spPr>
      </p:pic>
      <p:sp>
        <p:nvSpPr>
          <p:cNvPr id="13" name="CuadroTexto 12">
            <a:extLst>
              <a:ext uri="{FF2B5EF4-FFF2-40B4-BE49-F238E27FC236}">
                <a16:creationId xmlns:a16="http://schemas.microsoft.com/office/drawing/2014/main" id="{279488B9-69A1-4438-ABE9-54FC60436124}"/>
              </a:ext>
            </a:extLst>
          </p:cNvPr>
          <p:cNvSpPr txBox="1"/>
          <p:nvPr/>
        </p:nvSpPr>
        <p:spPr>
          <a:xfrm>
            <a:off x="695325" y="523875"/>
            <a:ext cx="1855123" cy="369332"/>
          </a:xfrm>
          <a:prstGeom prst="rect">
            <a:avLst/>
          </a:prstGeom>
          <a:noFill/>
        </p:spPr>
        <p:txBody>
          <a:bodyPr wrap="none">
            <a:spAutoFit/>
          </a:bodyPr>
          <a:lstStyle/>
          <a:p>
            <a:pPr eaLnBrk="1" fontAlgn="auto" hangingPunct="1">
              <a:spcBef>
                <a:spcPts val="0"/>
              </a:spcBef>
              <a:spcAft>
                <a:spcPts val="0"/>
              </a:spcAft>
              <a:defRPr/>
            </a:pPr>
            <a:r>
              <a:rPr lang="es-MX" b="1" dirty="0">
                <a:solidFill>
                  <a:schemeClr val="bg1">
                    <a:lumMod val="50000"/>
                  </a:schemeClr>
                </a:solidFill>
                <a:latin typeface="+mn-lt"/>
              </a:rPr>
              <a:t>Consejo Directivo</a:t>
            </a:r>
          </a:p>
        </p:txBody>
      </p:sp>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Imagen 3">
            <a:extLst>
              <a:ext uri="{FF2B5EF4-FFF2-40B4-BE49-F238E27FC236}">
                <a16:creationId xmlns:a16="http://schemas.microsoft.com/office/drawing/2014/main" id="{BE15B4C6-48FE-47B0-9E2C-AD4F6BE504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59" name="docshapegroup1">
            <a:extLst>
              <a:ext uri="{FF2B5EF4-FFF2-40B4-BE49-F238E27FC236}">
                <a16:creationId xmlns:a16="http://schemas.microsoft.com/office/drawing/2014/main" id="{854A013A-4236-4607-9B0C-E20430DAFFD5}"/>
              </a:ext>
            </a:extLst>
          </p:cNvPr>
          <p:cNvGrpSpPr>
            <a:grpSpLocks/>
          </p:cNvGrpSpPr>
          <p:nvPr/>
        </p:nvGrpSpPr>
        <p:grpSpPr bwMode="auto">
          <a:xfrm>
            <a:off x="471488" y="6172200"/>
            <a:ext cx="5635625" cy="46038"/>
            <a:chOff x="11" y="15587"/>
            <a:chExt cx="12229" cy="72"/>
          </a:xfrm>
        </p:grpSpPr>
        <p:sp>
          <p:nvSpPr>
            <p:cNvPr id="19465" name="docshape2">
              <a:extLst>
                <a:ext uri="{FF2B5EF4-FFF2-40B4-BE49-F238E27FC236}">
                  <a16:creationId xmlns:a16="http://schemas.microsoft.com/office/drawing/2014/main" id="{28C2141B-D3AD-42D4-845A-7094704B6C2F}"/>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19466" name="docshape3">
              <a:extLst>
                <a:ext uri="{FF2B5EF4-FFF2-40B4-BE49-F238E27FC236}">
                  <a16:creationId xmlns:a16="http://schemas.microsoft.com/office/drawing/2014/main" id="{5C2CC068-63DD-46B6-8A84-0DC6B3E37654}"/>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grpSp>
        <p:nvGrpSpPr>
          <p:cNvPr id="19460" name="docshapegroup1">
            <a:extLst>
              <a:ext uri="{FF2B5EF4-FFF2-40B4-BE49-F238E27FC236}">
                <a16:creationId xmlns:a16="http://schemas.microsoft.com/office/drawing/2014/main" id="{F29FAFD0-4539-495C-8668-A8B7FF094489}"/>
              </a:ext>
            </a:extLst>
          </p:cNvPr>
          <p:cNvGrpSpPr>
            <a:grpSpLocks/>
          </p:cNvGrpSpPr>
          <p:nvPr/>
        </p:nvGrpSpPr>
        <p:grpSpPr bwMode="auto">
          <a:xfrm>
            <a:off x="6084888" y="6172200"/>
            <a:ext cx="5635625" cy="46038"/>
            <a:chOff x="11" y="15587"/>
            <a:chExt cx="12229" cy="72"/>
          </a:xfrm>
        </p:grpSpPr>
        <p:sp>
          <p:nvSpPr>
            <p:cNvPr id="19463" name="docshape2">
              <a:extLst>
                <a:ext uri="{FF2B5EF4-FFF2-40B4-BE49-F238E27FC236}">
                  <a16:creationId xmlns:a16="http://schemas.microsoft.com/office/drawing/2014/main" id="{CFA122D1-F7EC-4114-9D8B-80EAA51B9209}"/>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19464" name="docshape3">
              <a:extLst>
                <a:ext uri="{FF2B5EF4-FFF2-40B4-BE49-F238E27FC236}">
                  <a16:creationId xmlns:a16="http://schemas.microsoft.com/office/drawing/2014/main" id="{40421B1A-EEED-4496-9FE4-84209B5051F3}"/>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sp>
        <p:nvSpPr>
          <p:cNvPr id="11" name="Esquina doblada 13">
            <a:hlinkClick r:id="rId3" action="ppaction://hlinksldjump" tooltip="Contenido"/>
            <a:extLst>
              <a:ext uri="{FF2B5EF4-FFF2-40B4-BE49-F238E27FC236}">
                <a16:creationId xmlns:a16="http://schemas.microsoft.com/office/drawing/2014/main" id="{EE3906F3-742E-447C-BA58-5D8A67765C82}"/>
              </a:ext>
            </a:extLst>
          </p:cNvPr>
          <p:cNvSpPr/>
          <p:nvPr/>
        </p:nvSpPr>
        <p:spPr>
          <a:xfrm>
            <a:off x="11391900" y="452438"/>
            <a:ext cx="195263" cy="268287"/>
          </a:xfrm>
          <a:prstGeom prst="foldedCorner">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3" name="Flecha derecha 14">
            <a:hlinkClick r:id="" action="ppaction://hlinkshowjump?jump=nextslide"/>
            <a:extLst>
              <a:ext uri="{FF2B5EF4-FFF2-40B4-BE49-F238E27FC236}">
                <a16:creationId xmlns:a16="http://schemas.microsoft.com/office/drawing/2014/main" id="{80E113D8-AA4B-4357-BCEA-6009BC4F4A31}"/>
              </a:ext>
            </a:extLst>
          </p:cNvPr>
          <p:cNvSpPr/>
          <p:nvPr/>
        </p:nvSpPr>
        <p:spPr>
          <a:xfrm>
            <a:off x="11447463" y="836613"/>
            <a:ext cx="128587" cy="203200"/>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4" name="Flecha derecha 15">
            <a:hlinkClick r:id="" action="ppaction://hlinkshowjump?jump=previousslide"/>
            <a:extLst>
              <a:ext uri="{FF2B5EF4-FFF2-40B4-BE49-F238E27FC236}">
                <a16:creationId xmlns:a16="http://schemas.microsoft.com/office/drawing/2014/main" id="{4AF76C5E-A108-4E36-8ECF-6B706A23D817}"/>
              </a:ext>
            </a:extLst>
          </p:cNvPr>
          <p:cNvSpPr/>
          <p:nvPr/>
        </p:nvSpPr>
        <p:spPr>
          <a:xfrm rot="10800000">
            <a:off x="11414125" y="1112838"/>
            <a:ext cx="130175" cy="204787"/>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2" name="CuadroTexto 1">
            <a:extLst>
              <a:ext uri="{FF2B5EF4-FFF2-40B4-BE49-F238E27FC236}">
                <a16:creationId xmlns:a16="http://schemas.microsoft.com/office/drawing/2014/main" id="{3B97FF9F-3E5C-445F-9375-6D65AF045967}"/>
              </a:ext>
            </a:extLst>
          </p:cNvPr>
          <p:cNvSpPr txBox="1"/>
          <p:nvPr/>
        </p:nvSpPr>
        <p:spPr>
          <a:xfrm>
            <a:off x="647700" y="1133977"/>
            <a:ext cx="5079332" cy="5047536"/>
          </a:xfrm>
          <a:prstGeom prst="rect">
            <a:avLst/>
          </a:prstGeom>
          <a:noFill/>
        </p:spPr>
        <p:txBody>
          <a:bodyPr wrap="square" rtlCol="0">
            <a:spAutoFit/>
          </a:bodyPr>
          <a:lstStyle/>
          <a:p>
            <a:pPr algn="just"/>
            <a:r>
              <a:rPr lang="es-MX" sz="1400" dirty="0"/>
              <a:t>Desde hace tiempo, existe un debate importante en el ámbito de la cooperación internacional para el desarrollo sobre el papel de las Instituciones. Cada vez se alzan más las voces que señalan la necesidad de Instituciones claras y fuertes. Para que una sociedad se desarrolle, debe ser claro su funcionamiento, pues una cantidad significativa de la población siente desánimo al comprobar que el recurso (material o económico) dado a algunas asociaciones, no ha producido el fruto deseado.</a:t>
            </a:r>
          </a:p>
          <a:p>
            <a:pPr algn="just"/>
            <a:endParaRPr lang="es-MX" sz="1400" dirty="0"/>
          </a:p>
          <a:p>
            <a:pPr algn="just"/>
            <a:r>
              <a:rPr lang="es-MX" sz="1400" dirty="0"/>
              <a:t>Algunas circunstancias, han puesto en duda la eficacia de la cooperación del Desarrollo Institucional, logrando una fatiga en el donante. Sin embargo, existe una cantidad de la población que se han dado la oportunidad de reflexionar a fondo, con la finalidad de encaminar estrategias para el aprovechamiento adecuado de los recursos.</a:t>
            </a:r>
          </a:p>
          <a:p>
            <a:pPr algn="just"/>
            <a:endParaRPr lang="es-MX" sz="1400" dirty="0"/>
          </a:p>
          <a:p>
            <a:pPr algn="just"/>
            <a:r>
              <a:rPr lang="es-MX" sz="1400" dirty="0"/>
              <a:t>En CLC SUMA-</a:t>
            </a:r>
            <a:r>
              <a:rPr lang="es-MX" sz="1400" dirty="0" err="1"/>
              <a:t>Smile</a:t>
            </a:r>
            <a:r>
              <a:rPr lang="es-MX" sz="1400" dirty="0"/>
              <a:t> Train, buscamos que el fortalecimiento institucional sea señal de identidad, pues estamos convencidos de que la eficacia es uno de nuestros propósitos fundamentales, aliviando las situaciones que vulneran al paciente con labio y paladar hendido, desgastado en buscar servicios integrales para una atención médica y oportuna.</a:t>
            </a:r>
          </a:p>
          <a:p>
            <a:pPr algn="just"/>
            <a:r>
              <a:rPr lang="es-MX" sz="1400" dirty="0"/>
              <a:t> </a:t>
            </a:r>
          </a:p>
        </p:txBody>
      </p:sp>
      <p:sp>
        <p:nvSpPr>
          <p:cNvPr id="3" name="CuadroTexto 2">
            <a:extLst>
              <a:ext uri="{FF2B5EF4-FFF2-40B4-BE49-F238E27FC236}">
                <a16:creationId xmlns:a16="http://schemas.microsoft.com/office/drawing/2014/main" id="{43379DFE-6BCB-448C-9C97-A734DC249F48}"/>
              </a:ext>
            </a:extLst>
          </p:cNvPr>
          <p:cNvSpPr txBox="1"/>
          <p:nvPr/>
        </p:nvSpPr>
        <p:spPr>
          <a:xfrm>
            <a:off x="6464970" y="1555148"/>
            <a:ext cx="4620125" cy="3323987"/>
          </a:xfrm>
          <a:prstGeom prst="rect">
            <a:avLst/>
          </a:prstGeom>
          <a:noFill/>
        </p:spPr>
        <p:txBody>
          <a:bodyPr wrap="square" rtlCol="0">
            <a:spAutoFit/>
          </a:bodyPr>
          <a:lstStyle/>
          <a:p>
            <a:pPr algn="just"/>
            <a:r>
              <a:rPr lang="es-MX" sz="1400" dirty="0"/>
              <a:t>Tenemos claro que, la eficacia depende de la capacidad del receptor para gestionar los recursos, por ello, sabemos que la capacitación es primordial para generar personas responsables, que dominen los procedimientos y costumbres establecidos para el fortalecimiento de las instituciones.</a:t>
            </a:r>
          </a:p>
          <a:p>
            <a:pPr algn="just"/>
            <a:endParaRPr lang="es-MX" sz="1400" dirty="0"/>
          </a:p>
          <a:p>
            <a:pPr algn="just"/>
            <a:r>
              <a:rPr lang="es-MX" sz="1400" dirty="0"/>
              <a:t>En consecuencia, la administración, los donantes, los voluntarios y el resto de los actores del desarrollo deben tomar en cuenta estos aspectos para lograr una verdadera eficacia en la creación de bienestar para los pacientes.</a:t>
            </a:r>
          </a:p>
          <a:p>
            <a:pPr algn="just"/>
            <a:endParaRPr lang="es-MX" sz="1400" dirty="0"/>
          </a:p>
          <a:p>
            <a:pPr algn="just"/>
            <a:r>
              <a:rPr lang="es-MX" sz="1400" dirty="0"/>
              <a:t>Dicho de otra forma, la cooperación al desarrollo debe incidir en un mayor compromiso entre donantes y receptores para fortalecer nuestra Institución.</a:t>
            </a:r>
          </a:p>
          <a:p>
            <a:pPr algn="just"/>
            <a:endParaRPr lang="es-MX" sz="1400" dirty="0"/>
          </a:p>
        </p:txBody>
      </p:sp>
      <p:sp>
        <p:nvSpPr>
          <p:cNvPr id="17" name="CuadroTexto 16">
            <a:extLst>
              <a:ext uri="{FF2B5EF4-FFF2-40B4-BE49-F238E27FC236}">
                <a16:creationId xmlns:a16="http://schemas.microsoft.com/office/drawing/2014/main" id="{308A3DB1-C6DF-43FA-9BBF-988CDC158E53}"/>
              </a:ext>
            </a:extLst>
          </p:cNvPr>
          <p:cNvSpPr txBox="1"/>
          <p:nvPr/>
        </p:nvSpPr>
        <p:spPr>
          <a:xfrm>
            <a:off x="704850" y="525463"/>
            <a:ext cx="5232400" cy="338554"/>
          </a:xfrm>
          <a:prstGeom prst="rect">
            <a:avLst/>
          </a:prstGeom>
          <a:noFill/>
        </p:spPr>
        <p:txBody>
          <a:bodyPr>
            <a:spAutoFit/>
          </a:bodyPr>
          <a:lstStyle/>
          <a:p>
            <a:pPr eaLnBrk="1" fontAlgn="auto" hangingPunct="1">
              <a:spcBef>
                <a:spcPts val="0"/>
              </a:spcBef>
              <a:spcAft>
                <a:spcPts val="0"/>
              </a:spcAft>
              <a:defRPr/>
            </a:pPr>
            <a:r>
              <a:rPr lang="es-ES" sz="1600" b="1" dirty="0">
                <a:solidFill>
                  <a:schemeClr val="bg1">
                    <a:lumMod val="50000"/>
                  </a:schemeClr>
                </a:solidFill>
                <a:latin typeface="+mn-lt"/>
              </a:rPr>
              <a:t>Fortalecimiento Institucional</a:t>
            </a:r>
          </a:p>
        </p:txBody>
      </p:sp>
    </p:spTree>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n 26">
            <a:extLst>
              <a:ext uri="{FF2B5EF4-FFF2-40B4-BE49-F238E27FC236}">
                <a16:creationId xmlns:a16="http://schemas.microsoft.com/office/drawing/2014/main" id="{0370A518-FB81-493A-90FC-284006182B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3" name="docshapegroup1">
            <a:extLst>
              <a:ext uri="{FF2B5EF4-FFF2-40B4-BE49-F238E27FC236}">
                <a16:creationId xmlns:a16="http://schemas.microsoft.com/office/drawing/2014/main" id="{4693EA34-98AB-458B-B422-5B997EBD776E}"/>
              </a:ext>
            </a:extLst>
          </p:cNvPr>
          <p:cNvGrpSpPr>
            <a:grpSpLocks/>
          </p:cNvGrpSpPr>
          <p:nvPr/>
        </p:nvGrpSpPr>
        <p:grpSpPr bwMode="auto">
          <a:xfrm>
            <a:off x="471488" y="6172200"/>
            <a:ext cx="5635625" cy="46038"/>
            <a:chOff x="11" y="15587"/>
            <a:chExt cx="12229" cy="72"/>
          </a:xfrm>
        </p:grpSpPr>
        <p:sp>
          <p:nvSpPr>
            <p:cNvPr id="20495" name="docshape2">
              <a:extLst>
                <a:ext uri="{FF2B5EF4-FFF2-40B4-BE49-F238E27FC236}">
                  <a16:creationId xmlns:a16="http://schemas.microsoft.com/office/drawing/2014/main" id="{B75F44B3-20A2-4FC0-A73D-A9EDEB02F3B6}"/>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20496" name="docshape3">
              <a:extLst>
                <a:ext uri="{FF2B5EF4-FFF2-40B4-BE49-F238E27FC236}">
                  <a16:creationId xmlns:a16="http://schemas.microsoft.com/office/drawing/2014/main" id="{1D5F6C71-60F4-4113-BEB8-07726BE7D3A6}"/>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grpSp>
        <p:nvGrpSpPr>
          <p:cNvPr id="20484" name="docshapegroup1">
            <a:extLst>
              <a:ext uri="{FF2B5EF4-FFF2-40B4-BE49-F238E27FC236}">
                <a16:creationId xmlns:a16="http://schemas.microsoft.com/office/drawing/2014/main" id="{1A62AC3A-B56D-4F79-9080-1DA6AFBC48B3}"/>
              </a:ext>
            </a:extLst>
          </p:cNvPr>
          <p:cNvGrpSpPr>
            <a:grpSpLocks/>
          </p:cNvGrpSpPr>
          <p:nvPr/>
        </p:nvGrpSpPr>
        <p:grpSpPr bwMode="auto">
          <a:xfrm>
            <a:off x="6084888" y="6172200"/>
            <a:ext cx="5635625" cy="46038"/>
            <a:chOff x="11" y="15587"/>
            <a:chExt cx="12229" cy="72"/>
          </a:xfrm>
        </p:grpSpPr>
        <p:sp>
          <p:nvSpPr>
            <p:cNvPr id="20493" name="docshape2">
              <a:extLst>
                <a:ext uri="{FF2B5EF4-FFF2-40B4-BE49-F238E27FC236}">
                  <a16:creationId xmlns:a16="http://schemas.microsoft.com/office/drawing/2014/main" id="{A7C917A1-A20E-4DF4-B71F-8A069788AA8C}"/>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20494" name="docshape3">
              <a:extLst>
                <a:ext uri="{FF2B5EF4-FFF2-40B4-BE49-F238E27FC236}">
                  <a16:creationId xmlns:a16="http://schemas.microsoft.com/office/drawing/2014/main" id="{83B94CF6-DC20-4E32-AF94-BD2A9567F5C3}"/>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sp>
        <p:nvSpPr>
          <p:cNvPr id="14" name="Esquina doblada 13">
            <a:hlinkClick r:id="rId3" action="ppaction://hlinksldjump" tooltip="Contenido"/>
            <a:extLst>
              <a:ext uri="{FF2B5EF4-FFF2-40B4-BE49-F238E27FC236}">
                <a16:creationId xmlns:a16="http://schemas.microsoft.com/office/drawing/2014/main" id="{4E1E2DD3-5A9A-4DD6-A738-62F9BE9652D7}"/>
              </a:ext>
            </a:extLst>
          </p:cNvPr>
          <p:cNvSpPr/>
          <p:nvPr/>
        </p:nvSpPr>
        <p:spPr>
          <a:xfrm>
            <a:off x="11391900" y="452438"/>
            <a:ext cx="195263" cy="268287"/>
          </a:xfrm>
          <a:prstGeom prst="foldedCorner">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5" name="Flecha derecha 14">
            <a:hlinkClick r:id="" action="ppaction://hlinkshowjump?jump=nextslide"/>
            <a:extLst>
              <a:ext uri="{FF2B5EF4-FFF2-40B4-BE49-F238E27FC236}">
                <a16:creationId xmlns:a16="http://schemas.microsoft.com/office/drawing/2014/main" id="{4222532C-CE6C-4203-A407-F3E647218A83}"/>
              </a:ext>
            </a:extLst>
          </p:cNvPr>
          <p:cNvSpPr/>
          <p:nvPr/>
        </p:nvSpPr>
        <p:spPr>
          <a:xfrm>
            <a:off x="11447463" y="836613"/>
            <a:ext cx="128587" cy="203200"/>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6" name="Flecha derecha 15">
            <a:hlinkClick r:id="" action="ppaction://hlinkshowjump?jump=previousslide"/>
            <a:extLst>
              <a:ext uri="{FF2B5EF4-FFF2-40B4-BE49-F238E27FC236}">
                <a16:creationId xmlns:a16="http://schemas.microsoft.com/office/drawing/2014/main" id="{1DF2437B-8F26-4ED7-8A1E-CFDA562FE5B8}"/>
              </a:ext>
            </a:extLst>
          </p:cNvPr>
          <p:cNvSpPr/>
          <p:nvPr/>
        </p:nvSpPr>
        <p:spPr>
          <a:xfrm rot="10800000">
            <a:off x="11414125" y="1112838"/>
            <a:ext cx="130175" cy="204787"/>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4344" name="CuadroTexto 11">
            <a:extLst>
              <a:ext uri="{FF2B5EF4-FFF2-40B4-BE49-F238E27FC236}">
                <a16:creationId xmlns:a16="http://schemas.microsoft.com/office/drawing/2014/main" id="{2F0F73B2-0A9C-4F6B-831E-CFEE8A50D417}"/>
              </a:ext>
            </a:extLst>
          </p:cNvPr>
          <p:cNvSpPr txBox="1">
            <a:spLocks noChangeArrowheads="1"/>
          </p:cNvSpPr>
          <p:nvPr/>
        </p:nvSpPr>
        <p:spPr bwMode="auto">
          <a:xfrm>
            <a:off x="704850" y="1701800"/>
            <a:ext cx="5232400" cy="406241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defRPr/>
            </a:pPr>
            <a:r>
              <a:rPr lang="es-MX" altLang="es-MX" sz="1600" dirty="0"/>
              <a:t>Alianzas Estratégicas </a:t>
            </a:r>
          </a:p>
          <a:p>
            <a:pPr algn="just" eaLnBrk="1" hangingPunct="1">
              <a:defRPr/>
            </a:pPr>
            <a:endParaRPr lang="es-MX" altLang="es-MX" sz="1200" dirty="0"/>
          </a:p>
          <a:p>
            <a:pPr algn="just" eaLnBrk="1" hangingPunct="1">
              <a:defRPr/>
            </a:pPr>
            <a:r>
              <a:rPr lang="es-MX" altLang="es-MX" sz="1200" dirty="0"/>
              <a:t>Diferentes socios comerciales que continúan apoyándonos a construir más sonrisas en los rostros de nuestros pequeños, entre otras:</a:t>
            </a:r>
          </a:p>
          <a:p>
            <a:pPr algn="just" eaLnBrk="1" hangingPunct="1">
              <a:defRPr/>
            </a:pPr>
            <a:endParaRPr lang="es-MX" altLang="es-MX" sz="1200" dirty="0"/>
          </a:p>
          <a:p>
            <a:pPr algn="just" eaLnBrk="1" hangingPunct="1">
              <a:defRPr/>
            </a:pPr>
            <a:endParaRPr lang="es-MX" altLang="es-MX" sz="1200" dirty="0"/>
          </a:p>
          <a:p>
            <a:pPr marL="171450" indent="-171450" algn="just" eaLnBrk="1" hangingPunct="1">
              <a:buFont typeface="Arial" panose="020B0604020202020204" pitchFamily="34" charset="0"/>
              <a:buChar char="•"/>
              <a:defRPr/>
            </a:pPr>
            <a:r>
              <a:rPr lang="es-MX" altLang="es-MX" sz="1200" dirty="0"/>
              <a:t>Biomédica de Referencia </a:t>
            </a:r>
          </a:p>
          <a:p>
            <a:pPr marL="171450" indent="-171450" algn="just" eaLnBrk="1" hangingPunct="1">
              <a:buFont typeface="Arial" panose="020B0604020202020204" pitchFamily="34" charset="0"/>
              <a:buChar char="•"/>
              <a:defRPr/>
            </a:pPr>
            <a:r>
              <a:rPr lang="es-MX" altLang="es-MX" sz="1200" dirty="0" err="1"/>
              <a:t>Cedirama</a:t>
            </a:r>
            <a:r>
              <a:rPr lang="es-MX" altLang="es-MX" sz="1200" dirty="0"/>
              <a:t> digital </a:t>
            </a:r>
          </a:p>
          <a:p>
            <a:pPr marL="171450" indent="-171450" algn="just" eaLnBrk="1" hangingPunct="1">
              <a:buFont typeface="Arial" panose="020B0604020202020204" pitchFamily="34" charset="0"/>
              <a:buChar char="•"/>
              <a:defRPr/>
            </a:pPr>
            <a:r>
              <a:rPr lang="es-MX" altLang="es-MX" sz="1200" dirty="0"/>
              <a:t>Cell </a:t>
            </a:r>
            <a:r>
              <a:rPr lang="es-MX" altLang="es-MX" sz="1200" dirty="0" err="1"/>
              <a:t>Pharma</a:t>
            </a:r>
            <a:r>
              <a:rPr lang="es-MX" altLang="es-MX" sz="1200" dirty="0"/>
              <a:t> </a:t>
            </a:r>
          </a:p>
          <a:p>
            <a:pPr marL="171450" indent="-171450" algn="just" eaLnBrk="1" hangingPunct="1">
              <a:buFont typeface="Arial" panose="020B0604020202020204" pitchFamily="34" charset="0"/>
              <a:buChar char="•"/>
              <a:defRPr/>
            </a:pPr>
            <a:r>
              <a:rPr lang="es-MX" altLang="es-MX" sz="1200" dirty="0"/>
              <a:t>Grupo Crece – Neurodesarrollo </a:t>
            </a:r>
          </a:p>
          <a:p>
            <a:pPr marL="171450" indent="-171450" algn="just" eaLnBrk="1" hangingPunct="1">
              <a:buFont typeface="Arial" panose="020B0604020202020204" pitchFamily="34" charset="0"/>
              <a:buChar char="•"/>
              <a:defRPr/>
            </a:pPr>
            <a:r>
              <a:rPr lang="es-MX" altLang="es-MX" sz="1200" dirty="0"/>
              <a:t>Héctor Diseño Gráfico Molina </a:t>
            </a:r>
          </a:p>
          <a:p>
            <a:pPr marL="171450" indent="-171450" algn="just" eaLnBrk="1" hangingPunct="1">
              <a:buFont typeface="Arial" panose="020B0604020202020204" pitchFamily="34" charset="0"/>
              <a:buChar char="•"/>
              <a:defRPr/>
            </a:pPr>
            <a:r>
              <a:rPr lang="es-MX" altLang="es-MX" sz="1200" dirty="0"/>
              <a:t>Hospital Infantil Privado </a:t>
            </a:r>
            <a:r>
              <a:rPr lang="es-MX" altLang="es-MX" sz="1200" dirty="0" err="1"/>
              <a:t>Star</a:t>
            </a:r>
            <a:r>
              <a:rPr lang="es-MX" altLang="es-MX" sz="1200" dirty="0"/>
              <a:t> Medica (HIP)</a:t>
            </a:r>
          </a:p>
          <a:p>
            <a:pPr marL="171450" indent="-171450" algn="just" eaLnBrk="1" hangingPunct="1">
              <a:buFont typeface="Arial" panose="020B0604020202020204" pitchFamily="34" charset="0"/>
              <a:buChar char="•"/>
              <a:defRPr/>
            </a:pPr>
            <a:r>
              <a:rPr lang="es-MX" altLang="es-MX" sz="1200" dirty="0"/>
              <a:t>Laboratorios Senosiain Monte Sinaí </a:t>
            </a:r>
          </a:p>
          <a:p>
            <a:pPr marL="171450" indent="-171450" algn="just" eaLnBrk="1" hangingPunct="1">
              <a:buFont typeface="Arial" panose="020B0604020202020204" pitchFamily="34" charset="0"/>
              <a:buChar char="•"/>
              <a:defRPr/>
            </a:pPr>
            <a:r>
              <a:rPr lang="es-MX" altLang="es-MX" sz="1200" dirty="0"/>
              <a:t>Oral B </a:t>
            </a:r>
          </a:p>
          <a:p>
            <a:pPr marL="171450" indent="-171450" algn="just" eaLnBrk="1" hangingPunct="1">
              <a:buFont typeface="Arial" panose="020B0604020202020204" pitchFamily="34" charset="0"/>
              <a:buChar char="•"/>
              <a:defRPr/>
            </a:pPr>
            <a:r>
              <a:rPr lang="es-MX" altLang="es-MX" sz="1200" dirty="0" err="1"/>
              <a:t>Pia</a:t>
            </a:r>
            <a:r>
              <a:rPr lang="es-MX" altLang="es-MX" sz="1200" dirty="0"/>
              <a:t> Contadores </a:t>
            </a:r>
          </a:p>
          <a:p>
            <a:pPr marL="171450" indent="-171450" algn="just" eaLnBrk="1" hangingPunct="1">
              <a:buFont typeface="Arial" panose="020B0604020202020204" pitchFamily="34" charset="0"/>
              <a:buChar char="•"/>
              <a:defRPr/>
            </a:pPr>
            <a:r>
              <a:rPr lang="es-MX" altLang="es-MX" sz="1200" dirty="0" err="1"/>
              <a:t>Selimex</a:t>
            </a:r>
            <a:r>
              <a:rPr lang="es-MX" altLang="es-MX" sz="1200" dirty="0"/>
              <a:t> </a:t>
            </a:r>
            <a:r>
              <a:rPr lang="es-MX" altLang="es-MX" sz="1200" dirty="0" err="1"/>
              <a:t>Smile</a:t>
            </a:r>
            <a:r>
              <a:rPr lang="es-MX" altLang="es-MX" sz="1200" dirty="0"/>
              <a:t> Train </a:t>
            </a:r>
          </a:p>
          <a:p>
            <a:pPr marL="171450" indent="-171450" algn="just" eaLnBrk="1" hangingPunct="1">
              <a:buFont typeface="Arial" panose="020B0604020202020204" pitchFamily="34" charset="0"/>
              <a:buChar char="•"/>
              <a:defRPr/>
            </a:pPr>
            <a:r>
              <a:rPr lang="es-MX" altLang="es-MX" sz="1200" dirty="0" err="1"/>
              <a:t>Suvexe</a:t>
            </a:r>
            <a:r>
              <a:rPr lang="es-MX" altLang="es-MX" sz="1200" dirty="0"/>
              <a:t> Puebla </a:t>
            </a:r>
          </a:p>
          <a:p>
            <a:pPr marL="171450" indent="-171450" algn="just" eaLnBrk="1" hangingPunct="1">
              <a:buFont typeface="Arial" panose="020B0604020202020204" pitchFamily="34" charset="0"/>
              <a:buChar char="•"/>
              <a:defRPr/>
            </a:pPr>
            <a:r>
              <a:rPr lang="es-MX" altLang="es-MX" sz="1200" dirty="0"/>
              <a:t>UCAD Universidad</a:t>
            </a:r>
          </a:p>
          <a:p>
            <a:pPr algn="just" eaLnBrk="1" hangingPunct="1">
              <a:defRPr/>
            </a:pPr>
            <a:endParaRPr lang="es-MX" altLang="es-MX" sz="1200" dirty="0"/>
          </a:p>
          <a:p>
            <a:pPr algn="just" eaLnBrk="1" hangingPunct="1">
              <a:defRPr/>
            </a:pPr>
            <a:endParaRPr lang="es-MX" altLang="es-MX" sz="1400" dirty="0"/>
          </a:p>
          <a:p>
            <a:pPr algn="just" eaLnBrk="1" hangingPunct="1">
              <a:defRPr/>
            </a:pPr>
            <a:endParaRPr lang="es-MX" altLang="es-MX" sz="1200" dirty="0"/>
          </a:p>
        </p:txBody>
      </p:sp>
      <p:sp>
        <p:nvSpPr>
          <p:cNvPr id="25" name="CuadroTexto 24">
            <a:extLst>
              <a:ext uri="{FF2B5EF4-FFF2-40B4-BE49-F238E27FC236}">
                <a16:creationId xmlns:a16="http://schemas.microsoft.com/office/drawing/2014/main" id="{9174212B-1181-4BF9-94E5-711A6FB29D8C}"/>
              </a:ext>
            </a:extLst>
          </p:cNvPr>
          <p:cNvSpPr txBox="1"/>
          <p:nvPr/>
        </p:nvSpPr>
        <p:spPr>
          <a:xfrm>
            <a:off x="704850" y="525463"/>
            <a:ext cx="5232400" cy="923925"/>
          </a:xfrm>
          <a:prstGeom prst="rect">
            <a:avLst/>
          </a:prstGeom>
          <a:noFill/>
        </p:spPr>
        <p:txBody>
          <a:bodyPr>
            <a:spAutoFit/>
          </a:bodyPr>
          <a:lstStyle/>
          <a:p>
            <a:pPr eaLnBrk="1" fontAlgn="auto" hangingPunct="1">
              <a:spcBef>
                <a:spcPts val="0"/>
              </a:spcBef>
              <a:spcAft>
                <a:spcPts val="0"/>
              </a:spcAft>
              <a:defRPr/>
            </a:pPr>
            <a:r>
              <a:rPr lang="es-ES" sz="1600" b="1" dirty="0">
                <a:solidFill>
                  <a:schemeClr val="bg1">
                    <a:lumMod val="50000"/>
                  </a:schemeClr>
                </a:solidFill>
                <a:latin typeface="+mn-lt"/>
              </a:rPr>
              <a:t>Vinculación Institucional</a:t>
            </a:r>
          </a:p>
          <a:p>
            <a:pPr algn="just" eaLnBrk="1" fontAlgn="auto" hangingPunct="1">
              <a:spcBef>
                <a:spcPts val="0"/>
              </a:spcBef>
              <a:spcAft>
                <a:spcPts val="0"/>
              </a:spcAft>
              <a:defRPr/>
            </a:pPr>
            <a:endParaRPr lang="es-ES" sz="1400" dirty="0">
              <a:latin typeface="+mn-lt"/>
            </a:endParaRPr>
          </a:p>
          <a:p>
            <a:pPr algn="just" eaLnBrk="1" fontAlgn="auto" hangingPunct="1">
              <a:spcBef>
                <a:spcPts val="0"/>
              </a:spcBef>
              <a:spcAft>
                <a:spcPts val="0"/>
              </a:spcAft>
              <a:defRPr/>
            </a:pPr>
            <a:r>
              <a:rPr lang="es-MX" sz="1200" dirty="0">
                <a:latin typeface="+mn-lt"/>
              </a:rPr>
              <a:t>Durante 2021 se realizaron diversas acciones para hacer de nuestro Centro de Liderazgo un referente en cuanto a la atención de LPH, de tal forma que tenemos:</a:t>
            </a:r>
          </a:p>
        </p:txBody>
      </p:sp>
      <p:sp>
        <p:nvSpPr>
          <p:cNvPr id="20490" name="CuadroTexto 27">
            <a:extLst>
              <a:ext uri="{FF2B5EF4-FFF2-40B4-BE49-F238E27FC236}">
                <a16:creationId xmlns:a16="http://schemas.microsoft.com/office/drawing/2014/main" id="{604F8EA8-0265-4E27-94C8-8D26564B8FAF}"/>
              </a:ext>
            </a:extLst>
          </p:cNvPr>
          <p:cNvSpPr txBox="1">
            <a:spLocks noChangeArrowheads="1"/>
          </p:cNvSpPr>
          <p:nvPr/>
        </p:nvSpPr>
        <p:spPr bwMode="auto">
          <a:xfrm>
            <a:off x="6307138" y="820402"/>
            <a:ext cx="520065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MX" altLang="es-MX" sz="1600" dirty="0"/>
              <a:t>Donantes </a:t>
            </a:r>
          </a:p>
          <a:p>
            <a:pPr algn="r" eaLnBrk="1" hangingPunct="1">
              <a:lnSpc>
                <a:spcPct val="100000"/>
              </a:lnSpc>
              <a:spcBef>
                <a:spcPct val="0"/>
              </a:spcBef>
              <a:buFontTx/>
              <a:buNone/>
            </a:pPr>
            <a:endParaRPr lang="es-MX" altLang="es-MX" sz="1200" dirty="0"/>
          </a:p>
          <a:p>
            <a:pPr eaLnBrk="1" hangingPunct="1">
              <a:lnSpc>
                <a:spcPct val="100000"/>
              </a:lnSpc>
              <a:spcBef>
                <a:spcPct val="0"/>
              </a:spcBef>
              <a:buFontTx/>
              <a:buNone/>
            </a:pPr>
            <a:r>
              <a:rPr lang="es-MX" altLang="es-MX" sz="1200" dirty="0"/>
              <a:t>Empresas y particulares que aportaron durante este 2021 para seguir en este esfuerzo colectivo en sumar sonrisas, entre otras:</a:t>
            </a:r>
          </a:p>
          <a:p>
            <a:pPr eaLnBrk="1" hangingPunct="1">
              <a:lnSpc>
                <a:spcPct val="100000"/>
              </a:lnSpc>
              <a:spcBef>
                <a:spcPct val="0"/>
              </a:spcBef>
              <a:buFontTx/>
              <a:buNone/>
            </a:pPr>
            <a:endParaRPr lang="es-MX" altLang="es-MX" sz="1200" dirty="0"/>
          </a:p>
          <a:p>
            <a:pPr eaLnBrk="1" hangingPunct="1">
              <a:lnSpc>
                <a:spcPct val="100000"/>
              </a:lnSpc>
              <a:spcBef>
                <a:spcPct val="0"/>
              </a:spcBef>
              <a:buFontTx/>
              <a:buNone/>
            </a:pPr>
            <a:endParaRPr lang="es-MX" altLang="es-MX" sz="1200" dirty="0"/>
          </a:p>
        </p:txBody>
      </p:sp>
      <p:sp>
        <p:nvSpPr>
          <p:cNvPr id="27" name="CuadroTexto 26">
            <a:extLst>
              <a:ext uri="{FF2B5EF4-FFF2-40B4-BE49-F238E27FC236}">
                <a16:creationId xmlns:a16="http://schemas.microsoft.com/office/drawing/2014/main" id="{138493C1-85E4-4CCA-B1E0-BE3E55C892E3}"/>
              </a:ext>
            </a:extLst>
          </p:cNvPr>
          <p:cNvSpPr txBox="1"/>
          <p:nvPr/>
        </p:nvSpPr>
        <p:spPr>
          <a:xfrm>
            <a:off x="9037638" y="1761789"/>
            <a:ext cx="2840037" cy="2368550"/>
          </a:xfrm>
          <a:prstGeom prst="rect">
            <a:avLst/>
          </a:prstGeom>
          <a:noFill/>
        </p:spPr>
        <p:txBody>
          <a:bodyPr>
            <a:spAutoFit/>
          </a:bodyPr>
          <a:lstStyle/>
          <a:p>
            <a:pPr>
              <a:lnSpc>
                <a:spcPct val="107000"/>
              </a:lnSpc>
              <a:spcAft>
                <a:spcPts val="800"/>
              </a:spcAft>
              <a:defRPr/>
            </a:pPr>
            <a:r>
              <a:rPr lang="es-MX" sz="1200" b="1" dirty="0">
                <a:ea typeface="Calibri" panose="020F0502020204030204" pitchFamily="34" charset="0"/>
                <a:cs typeface="Times New Roman" panose="02020603050405020304" pitchFamily="18" charset="0"/>
              </a:rPr>
              <a:t>Personas físicas</a:t>
            </a:r>
            <a:endParaRPr lang="es-MX" sz="1200" dirty="0">
              <a:ea typeface="Calibri" panose="020F0502020204030204" pitchFamily="34" charset="0"/>
              <a:cs typeface="Times New Roman" panose="02020603050405020304" pitchFamily="18" charset="0"/>
            </a:endParaRPr>
          </a:p>
          <a:p>
            <a:pPr marL="171450" indent="-171450">
              <a:lnSpc>
                <a:spcPct val="107000"/>
              </a:lnSpc>
              <a:buFont typeface="Arial" panose="020B0604020202020204" pitchFamily="34" charset="0"/>
              <a:buChar char="•"/>
              <a:defRPr/>
            </a:pPr>
            <a:r>
              <a:rPr lang="es-MX" sz="1200" dirty="0">
                <a:ea typeface="Calibri" panose="020F0502020204030204" pitchFamily="34" charset="0"/>
                <a:cs typeface="Times New Roman" panose="02020603050405020304" pitchFamily="18" charset="0"/>
              </a:rPr>
              <a:t>Arq. José Luis Hernández Bañuelos</a:t>
            </a:r>
          </a:p>
          <a:p>
            <a:pPr marL="171450" indent="-171450">
              <a:lnSpc>
                <a:spcPct val="107000"/>
              </a:lnSpc>
              <a:buFont typeface="Arial" panose="020B0604020202020204" pitchFamily="34" charset="0"/>
              <a:buChar char="•"/>
              <a:defRPr/>
            </a:pPr>
            <a:r>
              <a:rPr lang="es-MX" sz="1200" dirty="0">
                <a:ea typeface="Calibri" panose="020F0502020204030204" pitchFamily="34" charset="0"/>
                <a:cs typeface="Times New Roman" panose="02020603050405020304" pitchFamily="18" charset="0"/>
              </a:rPr>
              <a:t>Lic. Diana Basto</a:t>
            </a:r>
          </a:p>
          <a:p>
            <a:pPr marL="171450" indent="-171450">
              <a:lnSpc>
                <a:spcPct val="107000"/>
              </a:lnSpc>
              <a:buFont typeface="Arial" panose="020B0604020202020204" pitchFamily="34" charset="0"/>
              <a:buChar char="•"/>
              <a:defRPr/>
            </a:pPr>
            <a:r>
              <a:rPr lang="es-MX" sz="1200" dirty="0">
                <a:ea typeface="Calibri" panose="020F0502020204030204" pitchFamily="34" charset="0"/>
                <a:cs typeface="Times New Roman" panose="02020603050405020304" pitchFamily="18" charset="0"/>
              </a:rPr>
              <a:t>Lic. Islas</a:t>
            </a:r>
          </a:p>
          <a:p>
            <a:pPr marL="171450" indent="-171450">
              <a:lnSpc>
                <a:spcPct val="107000"/>
              </a:lnSpc>
              <a:buFont typeface="Arial" panose="020B0604020202020204" pitchFamily="34" charset="0"/>
              <a:buChar char="•"/>
              <a:defRPr/>
            </a:pPr>
            <a:r>
              <a:rPr lang="es-MX" sz="1200" dirty="0">
                <a:ea typeface="Calibri" panose="020F0502020204030204" pitchFamily="34" charset="0"/>
                <a:cs typeface="Times New Roman" panose="02020603050405020304" pitchFamily="18" charset="0"/>
              </a:rPr>
              <a:t>Lic. Ivette Lepe</a:t>
            </a:r>
          </a:p>
          <a:p>
            <a:pPr marL="171450" indent="-171450">
              <a:lnSpc>
                <a:spcPct val="107000"/>
              </a:lnSpc>
              <a:buFont typeface="Arial" panose="020B0604020202020204" pitchFamily="34" charset="0"/>
              <a:buChar char="•"/>
              <a:defRPr/>
            </a:pPr>
            <a:r>
              <a:rPr lang="es-MX" sz="1200" dirty="0">
                <a:ea typeface="Calibri" panose="020F0502020204030204" pitchFamily="34" charset="0"/>
                <a:cs typeface="Times New Roman" panose="02020603050405020304" pitchFamily="18" charset="0"/>
              </a:rPr>
              <a:t>Lic. Pedro Orozco</a:t>
            </a:r>
          </a:p>
          <a:p>
            <a:pPr marL="171450" indent="-171450">
              <a:lnSpc>
                <a:spcPct val="107000"/>
              </a:lnSpc>
              <a:buFont typeface="Arial" panose="020B0604020202020204" pitchFamily="34" charset="0"/>
              <a:buChar char="•"/>
              <a:defRPr/>
            </a:pPr>
            <a:r>
              <a:rPr lang="es-MX" sz="1200" dirty="0">
                <a:ea typeface="Calibri" panose="020F0502020204030204" pitchFamily="34" charset="0"/>
                <a:cs typeface="Times New Roman" panose="02020603050405020304" pitchFamily="18" charset="0"/>
              </a:rPr>
              <a:t>Lic. Raz Guzmán</a:t>
            </a:r>
          </a:p>
          <a:p>
            <a:pPr marL="171450" indent="-171450">
              <a:lnSpc>
                <a:spcPct val="107000"/>
              </a:lnSpc>
              <a:spcAft>
                <a:spcPts val="800"/>
              </a:spcAft>
              <a:buFont typeface="Arial" panose="020B0604020202020204" pitchFamily="34" charset="0"/>
              <a:buChar char="•"/>
              <a:defRPr/>
            </a:pPr>
            <a:r>
              <a:rPr lang="es-MX" sz="1200" dirty="0">
                <a:ea typeface="Calibri" panose="020F0502020204030204" pitchFamily="34" charset="0"/>
                <a:cs typeface="Times New Roman" panose="02020603050405020304" pitchFamily="18" charset="0"/>
              </a:rPr>
              <a:t>Sra. Frida </a:t>
            </a:r>
            <a:r>
              <a:rPr lang="es-MX" sz="1200" dirty="0" err="1">
                <a:ea typeface="Calibri" panose="020F0502020204030204" pitchFamily="34" charset="0"/>
                <a:cs typeface="Times New Roman" panose="02020603050405020304" pitchFamily="18" charset="0"/>
              </a:rPr>
              <a:t>Castroparedes</a:t>
            </a:r>
            <a:endParaRPr lang="es-MX" sz="1200" dirty="0">
              <a:ea typeface="Calibri" panose="020F0502020204030204" pitchFamily="34" charset="0"/>
              <a:cs typeface="Times New Roman" panose="02020603050405020304" pitchFamily="18" charset="0"/>
            </a:endParaRPr>
          </a:p>
          <a:p>
            <a:pPr>
              <a:lnSpc>
                <a:spcPct val="107000"/>
              </a:lnSpc>
              <a:spcAft>
                <a:spcPts val="800"/>
              </a:spcAft>
              <a:defRPr/>
            </a:pPr>
            <a:r>
              <a:rPr lang="es-MX" sz="1200" dirty="0">
                <a:ea typeface="Calibri" panose="020F0502020204030204" pitchFamily="34" charset="0"/>
                <a:cs typeface="Times New Roman" panose="02020603050405020304" pitchFamily="18" charset="0"/>
              </a:rPr>
              <a:t> </a:t>
            </a:r>
          </a:p>
          <a:p>
            <a:pPr>
              <a:lnSpc>
                <a:spcPct val="107000"/>
              </a:lnSpc>
              <a:spcAft>
                <a:spcPts val="800"/>
              </a:spcAft>
              <a:defRPr/>
            </a:pPr>
            <a:endParaRPr lang="es-MX" sz="1200" dirty="0">
              <a:ea typeface="Calibri" panose="020F0502020204030204" pitchFamily="34" charset="0"/>
              <a:cs typeface="Times New Roman" panose="02020603050405020304" pitchFamily="18" charset="0"/>
            </a:endParaRPr>
          </a:p>
        </p:txBody>
      </p:sp>
      <p:sp>
        <p:nvSpPr>
          <p:cNvPr id="29" name="CuadroTexto 28">
            <a:extLst>
              <a:ext uri="{FF2B5EF4-FFF2-40B4-BE49-F238E27FC236}">
                <a16:creationId xmlns:a16="http://schemas.microsoft.com/office/drawing/2014/main" id="{1ACB1DB0-2ABC-42E2-B5B5-BB630C9B5D0B}"/>
              </a:ext>
            </a:extLst>
          </p:cNvPr>
          <p:cNvSpPr txBox="1"/>
          <p:nvPr/>
        </p:nvSpPr>
        <p:spPr>
          <a:xfrm>
            <a:off x="6307138" y="1735303"/>
            <a:ext cx="3398837" cy="4335463"/>
          </a:xfrm>
          <a:prstGeom prst="rect">
            <a:avLst/>
          </a:prstGeom>
          <a:noFill/>
        </p:spPr>
        <p:txBody>
          <a:bodyPr>
            <a:spAutoFit/>
          </a:bodyPr>
          <a:lstStyle/>
          <a:p>
            <a:pPr>
              <a:lnSpc>
                <a:spcPct val="107000"/>
              </a:lnSpc>
              <a:spcAft>
                <a:spcPts val="800"/>
              </a:spcAft>
              <a:defRPr/>
            </a:pPr>
            <a:r>
              <a:rPr lang="es-MX" sz="1200" b="1" dirty="0">
                <a:ea typeface="Calibri" panose="020F0502020204030204" pitchFamily="34" charset="0"/>
                <a:cs typeface="Times New Roman" panose="02020603050405020304" pitchFamily="18" charset="0"/>
              </a:rPr>
              <a:t>Personas Morales </a:t>
            </a:r>
            <a:endParaRPr lang="es-MX" sz="1200" dirty="0">
              <a:ea typeface="Calibri" panose="020F0502020204030204" pitchFamily="34" charset="0"/>
              <a:cs typeface="Times New Roman" panose="02020603050405020304" pitchFamily="18" charset="0"/>
            </a:endParaRPr>
          </a:p>
          <a:p>
            <a:pPr marL="171450" indent="-171450">
              <a:lnSpc>
                <a:spcPct val="107000"/>
              </a:lnSpc>
              <a:buFont typeface="Arial" panose="020B0604020202020204" pitchFamily="34" charset="0"/>
              <a:buChar char="•"/>
              <a:defRPr/>
            </a:pPr>
            <a:r>
              <a:rPr lang="es-MX" sz="1200" dirty="0">
                <a:ea typeface="Calibri" panose="020F0502020204030204" pitchFamily="34" charset="0"/>
                <a:cs typeface="Times New Roman" panose="02020603050405020304" pitchFamily="18" charset="0"/>
              </a:rPr>
              <a:t>Citibanamex</a:t>
            </a:r>
          </a:p>
          <a:p>
            <a:pPr marL="171450" indent="-171450">
              <a:lnSpc>
                <a:spcPct val="107000"/>
              </a:lnSpc>
              <a:buFont typeface="Arial" panose="020B0604020202020204" pitchFamily="34" charset="0"/>
              <a:buChar char="•"/>
              <a:defRPr/>
            </a:pPr>
            <a:r>
              <a:rPr lang="es-MX" sz="1200" dirty="0">
                <a:ea typeface="Calibri" panose="020F0502020204030204" pitchFamily="34" charset="0"/>
                <a:cs typeface="Times New Roman" panose="02020603050405020304" pitchFamily="18" charset="0"/>
              </a:rPr>
              <a:t>Fundación Alberto y Dolores Andrade</a:t>
            </a:r>
          </a:p>
          <a:p>
            <a:pPr marL="171450" indent="-171450">
              <a:lnSpc>
                <a:spcPct val="107000"/>
              </a:lnSpc>
              <a:buFont typeface="Arial" panose="020B0604020202020204" pitchFamily="34" charset="0"/>
              <a:buChar char="•"/>
              <a:defRPr/>
            </a:pPr>
            <a:r>
              <a:rPr lang="es-MX" sz="1200" dirty="0">
                <a:ea typeface="Calibri" panose="020F0502020204030204" pitchFamily="34" charset="0"/>
                <a:cs typeface="Times New Roman" panose="02020603050405020304" pitchFamily="18" charset="0"/>
              </a:rPr>
              <a:t>Fundación Azteca de Grupo Salinas</a:t>
            </a:r>
          </a:p>
          <a:p>
            <a:pPr marL="171450" indent="-171450">
              <a:lnSpc>
                <a:spcPct val="107000"/>
              </a:lnSpc>
              <a:buFont typeface="Arial" panose="020B0604020202020204" pitchFamily="34" charset="0"/>
              <a:buChar char="•"/>
              <a:defRPr/>
            </a:pPr>
            <a:r>
              <a:rPr lang="es-MX" sz="1200" dirty="0">
                <a:ea typeface="Calibri" panose="020F0502020204030204" pitchFamily="34" charset="0"/>
                <a:cs typeface="Times New Roman" panose="02020603050405020304" pitchFamily="18" charset="0"/>
              </a:rPr>
              <a:t>Fundación Feliz como Liz</a:t>
            </a:r>
          </a:p>
          <a:p>
            <a:pPr marL="171450" indent="-171450">
              <a:lnSpc>
                <a:spcPct val="107000"/>
              </a:lnSpc>
              <a:buFont typeface="Arial" panose="020B0604020202020204" pitchFamily="34" charset="0"/>
              <a:buChar char="•"/>
              <a:defRPr/>
            </a:pPr>
            <a:r>
              <a:rPr lang="es-MX" sz="1200" dirty="0">
                <a:ea typeface="Calibri" panose="020F0502020204030204" pitchFamily="34" charset="0"/>
                <a:cs typeface="Times New Roman" panose="02020603050405020304" pitchFamily="18" charset="0"/>
              </a:rPr>
              <a:t>Fundación </a:t>
            </a:r>
            <a:r>
              <a:rPr lang="es-MX" sz="1200" dirty="0" err="1">
                <a:ea typeface="Calibri" panose="020F0502020204030204" pitchFamily="34" charset="0"/>
                <a:cs typeface="Times New Roman" panose="02020603050405020304" pitchFamily="18" charset="0"/>
              </a:rPr>
              <a:t>Unifin</a:t>
            </a:r>
            <a:endParaRPr lang="es-MX" sz="1200" dirty="0">
              <a:ea typeface="Calibri" panose="020F0502020204030204" pitchFamily="34" charset="0"/>
              <a:cs typeface="Times New Roman" panose="02020603050405020304" pitchFamily="18" charset="0"/>
            </a:endParaRPr>
          </a:p>
          <a:p>
            <a:pPr marL="171450" indent="-171450">
              <a:lnSpc>
                <a:spcPct val="107000"/>
              </a:lnSpc>
              <a:buFont typeface="Arial" panose="020B0604020202020204" pitchFamily="34" charset="0"/>
              <a:buChar char="•"/>
              <a:defRPr/>
            </a:pPr>
            <a:r>
              <a:rPr lang="es-MX" sz="1200" dirty="0">
                <a:ea typeface="Calibri" panose="020F0502020204030204" pitchFamily="34" charset="0"/>
                <a:cs typeface="Times New Roman" panose="02020603050405020304" pitchFamily="18" charset="0"/>
              </a:rPr>
              <a:t>Grupo </a:t>
            </a:r>
            <a:r>
              <a:rPr lang="es-MX" sz="1200" dirty="0" err="1">
                <a:ea typeface="Calibri" panose="020F0502020204030204" pitchFamily="34" charset="0"/>
                <a:cs typeface="Times New Roman" panose="02020603050405020304" pitchFamily="18" charset="0"/>
              </a:rPr>
              <a:t>Mayamza</a:t>
            </a:r>
            <a:endParaRPr lang="es-MX" sz="1200" dirty="0">
              <a:ea typeface="Calibri" panose="020F0502020204030204" pitchFamily="34" charset="0"/>
              <a:cs typeface="Times New Roman" panose="02020603050405020304" pitchFamily="18" charset="0"/>
            </a:endParaRPr>
          </a:p>
          <a:p>
            <a:pPr marL="171450" indent="-171450">
              <a:lnSpc>
                <a:spcPct val="107000"/>
              </a:lnSpc>
              <a:buFont typeface="Arial" panose="020B0604020202020204" pitchFamily="34" charset="0"/>
              <a:buChar char="•"/>
              <a:defRPr/>
            </a:pPr>
            <a:r>
              <a:rPr lang="es-MX" sz="1200" dirty="0">
                <a:ea typeface="Calibri" panose="020F0502020204030204" pitchFamily="34" charset="0"/>
                <a:cs typeface="Times New Roman" panose="02020603050405020304" pitchFamily="18" charset="0"/>
              </a:rPr>
              <a:t>Industrias </a:t>
            </a:r>
            <a:r>
              <a:rPr lang="es-MX" sz="1200" dirty="0" err="1">
                <a:ea typeface="Calibri" panose="020F0502020204030204" pitchFamily="34" charset="0"/>
                <a:cs typeface="Times New Roman" panose="02020603050405020304" pitchFamily="18" charset="0"/>
              </a:rPr>
              <a:t>Cazel</a:t>
            </a:r>
            <a:endParaRPr lang="es-MX" sz="1200" dirty="0">
              <a:ea typeface="Calibri" panose="020F0502020204030204" pitchFamily="34" charset="0"/>
              <a:cs typeface="Times New Roman" panose="02020603050405020304" pitchFamily="18" charset="0"/>
            </a:endParaRPr>
          </a:p>
          <a:p>
            <a:pPr marL="171450" indent="-171450">
              <a:lnSpc>
                <a:spcPct val="107000"/>
              </a:lnSpc>
              <a:buFont typeface="Arial" panose="020B0604020202020204" pitchFamily="34" charset="0"/>
              <a:buChar char="•"/>
              <a:defRPr/>
            </a:pPr>
            <a:r>
              <a:rPr lang="es-MX" sz="1200" dirty="0" err="1">
                <a:ea typeface="Calibri" panose="020F0502020204030204" pitchFamily="34" charset="0"/>
                <a:cs typeface="Times New Roman" panose="02020603050405020304" pitchFamily="18" charset="0"/>
              </a:rPr>
              <a:t>Jitte</a:t>
            </a:r>
            <a:r>
              <a:rPr lang="es-MX" sz="1200" dirty="0">
                <a:ea typeface="Calibri" panose="020F0502020204030204" pitchFamily="34" charset="0"/>
                <a:cs typeface="Times New Roman" panose="02020603050405020304" pitchFamily="18" charset="0"/>
              </a:rPr>
              <a:t> Karate Do</a:t>
            </a:r>
          </a:p>
          <a:p>
            <a:pPr marL="171450" indent="-171450">
              <a:lnSpc>
                <a:spcPct val="107000"/>
              </a:lnSpc>
              <a:buFont typeface="Arial" panose="020B0604020202020204" pitchFamily="34" charset="0"/>
              <a:buChar char="•"/>
              <a:defRPr/>
            </a:pPr>
            <a:r>
              <a:rPr lang="es-MX" sz="1200" dirty="0">
                <a:ea typeface="Calibri" panose="020F0502020204030204" pitchFamily="34" charset="0"/>
                <a:cs typeface="Times New Roman" panose="02020603050405020304" pitchFamily="18" charset="0"/>
              </a:rPr>
              <a:t>La Giralda</a:t>
            </a:r>
          </a:p>
          <a:p>
            <a:pPr marL="171450" indent="-171450">
              <a:lnSpc>
                <a:spcPct val="107000"/>
              </a:lnSpc>
              <a:buFont typeface="Arial" panose="020B0604020202020204" pitchFamily="34" charset="0"/>
              <a:buChar char="•"/>
              <a:defRPr/>
            </a:pPr>
            <a:r>
              <a:rPr lang="es-MX" sz="1200" dirty="0">
                <a:ea typeface="Calibri" panose="020F0502020204030204" pitchFamily="34" charset="0"/>
                <a:cs typeface="Times New Roman" panose="02020603050405020304" pitchFamily="18" charset="0"/>
              </a:rPr>
              <a:t>Laboratorios Senosiain</a:t>
            </a:r>
          </a:p>
          <a:p>
            <a:pPr marL="171450" indent="-171450">
              <a:lnSpc>
                <a:spcPct val="107000"/>
              </a:lnSpc>
              <a:buFont typeface="Arial" panose="020B0604020202020204" pitchFamily="34" charset="0"/>
              <a:buChar char="•"/>
              <a:defRPr/>
            </a:pPr>
            <a:r>
              <a:rPr lang="es-MX" sz="1200" dirty="0">
                <a:ea typeface="Calibri" panose="020F0502020204030204" pitchFamily="34" charset="0"/>
                <a:cs typeface="Times New Roman" panose="02020603050405020304" pitchFamily="18" charset="0"/>
              </a:rPr>
              <a:t>Maya House Inmobiliaria</a:t>
            </a:r>
          </a:p>
          <a:p>
            <a:pPr marL="171450" indent="-171450">
              <a:lnSpc>
                <a:spcPct val="107000"/>
              </a:lnSpc>
              <a:buFont typeface="Arial" panose="020B0604020202020204" pitchFamily="34" charset="0"/>
              <a:buChar char="•"/>
              <a:defRPr/>
            </a:pPr>
            <a:r>
              <a:rPr lang="es-MX" sz="1200" dirty="0" err="1">
                <a:ea typeface="Calibri" panose="020F0502020204030204" pitchFamily="34" charset="0"/>
                <a:cs typeface="Times New Roman" panose="02020603050405020304" pitchFamily="18" charset="0"/>
              </a:rPr>
              <a:t>Miniso</a:t>
            </a:r>
            <a:endParaRPr lang="es-MX" sz="1200" dirty="0">
              <a:ea typeface="Calibri" panose="020F0502020204030204" pitchFamily="34" charset="0"/>
              <a:cs typeface="Times New Roman" panose="02020603050405020304" pitchFamily="18" charset="0"/>
            </a:endParaRPr>
          </a:p>
          <a:p>
            <a:pPr marL="171450" indent="-171450">
              <a:lnSpc>
                <a:spcPct val="107000"/>
              </a:lnSpc>
              <a:buFont typeface="Arial" panose="020B0604020202020204" pitchFamily="34" charset="0"/>
              <a:buChar char="•"/>
              <a:defRPr/>
            </a:pPr>
            <a:r>
              <a:rPr lang="es-MX" sz="1200" dirty="0">
                <a:ea typeface="Calibri" panose="020F0502020204030204" pitchFamily="34" charset="0"/>
                <a:cs typeface="Times New Roman" panose="02020603050405020304" pitchFamily="18" charset="0"/>
              </a:rPr>
              <a:t>Nenes </a:t>
            </a:r>
            <a:r>
              <a:rPr lang="es-MX" sz="1200" dirty="0" err="1">
                <a:ea typeface="Calibri" panose="020F0502020204030204" pitchFamily="34" charset="0"/>
                <a:cs typeface="Times New Roman" panose="02020603050405020304" pitchFamily="18" charset="0"/>
              </a:rPr>
              <a:t>Chicks</a:t>
            </a:r>
            <a:endParaRPr lang="es-MX" sz="1200" dirty="0">
              <a:ea typeface="Calibri" panose="020F0502020204030204" pitchFamily="34" charset="0"/>
              <a:cs typeface="Times New Roman" panose="02020603050405020304" pitchFamily="18" charset="0"/>
            </a:endParaRPr>
          </a:p>
          <a:p>
            <a:pPr marL="171450" indent="-171450">
              <a:lnSpc>
                <a:spcPct val="107000"/>
              </a:lnSpc>
              <a:buFont typeface="Arial" panose="020B0604020202020204" pitchFamily="34" charset="0"/>
              <a:buChar char="•"/>
              <a:defRPr/>
            </a:pPr>
            <a:r>
              <a:rPr lang="es-MX" sz="1200" dirty="0">
                <a:ea typeface="Calibri" panose="020F0502020204030204" pitchFamily="34" charset="0"/>
                <a:cs typeface="Times New Roman" panose="02020603050405020304" pitchFamily="18" charset="0"/>
              </a:rPr>
              <a:t>Santander</a:t>
            </a:r>
          </a:p>
          <a:p>
            <a:pPr marL="171450" indent="-171450">
              <a:lnSpc>
                <a:spcPct val="107000"/>
              </a:lnSpc>
              <a:buFont typeface="Arial" panose="020B0604020202020204" pitchFamily="34" charset="0"/>
              <a:buChar char="•"/>
              <a:defRPr/>
            </a:pPr>
            <a:r>
              <a:rPr lang="es-MX" sz="1200" dirty="0">
                <a:ea typeface="Calibri" panose="020F0502020204030204" pitchFamily="34" charset="0"/>
                <a:cs typeface="Times New Roman" panose="02020603050405020304" pitchFamily="18" charset="0"/>
              </a:rPr>
              <a:t>Sociedad Cooperativa De Consumo Pemex SCL</a:t>
            </a:r>
          </a:p>
          <a:p>
            <a:pPr marL="171450" indent="-171450">
              <a:lnSpc>
                <a:spcPct val="107000"/>
              </a:lnSpc>
              <a:buFont typeface="Arial" panose="020B0604020202020204" pitchFamily="34" charset="0"/>
              <a:buChar char="•"/>
              <a:defRPr/>
            </a:pPr>
            <a:r>
              <a:rPr lang="es-MX" sz="1200" dirty="0">
                <a:ea typeface="Calibri" panose="020F0502020204030204" pitchFamily="34" charset="0"/>
                <a:cs typeface="Times New Roman" panose="02020603050405020304" pitchFamily="18" charset="0"/>
              </a:rPr>
              <a:t>Soriana</a:t>
            </a:r>
          </a:p>
          <a:p>
            <a:pPr marL="171450" indent="-171450">
              <a:lnSpc>
                <a:spcPct val="107000"/>
              </a:lnSpc>
              <a:buFont typeface="Arial" panose="020B0604020202020204" pitchFamily="34" charset="0"/>
              <a:buChar char="•"/>
              <a:defRPr/>
            </a:pPr>
            <a:r>
              <a:rPr lang="es-MX" sz="1200" dirty="0">
                <a:ea typeface="Calibri" panose="020F0502020204030204" pitchFamily="34" charset="0"/>
                <a:cs typeface="Times New Roman" panose="02020603050405020304" pitchFamily="18" charset="0"/>
              </a:rPr>
              <a:t>Super Mayoreo</a:t>
            </a:r>
          </a:p>
          <a:p>
            <a:pPr marL="171450" indent="-171450">
              <a:lnSpc>
                <a:spcPct val="107000"/>
              </a:lnSpc>
              <a:buFont typeface="Arial" panose="020B0604020202020204" pitchFamily="34" charset="0"/>
              <a:buChar char="•"/>
              <a:defRPr/>
            </a:pPr>
            <a:r>
              <a:rPr lang="es-MX" sz="1200" dirty="0" err="1">
                <a:ea typeface="Calibri" panose="020F0502020204030204" pitchFamily="34" charset="0"/>
                <a:cs typeface="Times New Roman" panose="02020603050405020304" pitchFamily="18" charset="0"/>
              </a:rPr>
              <a:t>Teia</a:t>
            </a:r>
            <a:r>
              <a:rPr lang="es-MX" sz="1200" dirty="0">
                <a:ea typeface="Calibri" panose="020F0502020204030204" pitchFamily="34" charset="0"/>
                <a:cs typeface="Times New Roman" panose="02020603050405020304" pitchFamily="18" charset="0"/>
              </a:rPr>
              <a:t> </a:t>
            </a:r>
            <a:r>
              <a:rPr lang="es-MX" sz="1200" dirty="0" err="1">
                <a:ea typeface="Calibri" panose="020F0502020204030204" pitchFamily="34" charset="0"/>
                <a:cs typeface="Times New Roman" panose="02020603050405020304" pitchFamily="18" charset="0"/>
              </a:rPr>
              <a:t>Beauty</a:t>
            </a:r>
            <a:r>
              <a:rPr lang="es-MX" sz="1200" dirty="0">
                <a:ea typeface="Calibri" panose="020F0502020204030204" pitchFamily="34" charset="0"/>
                <a:cs typeface="Times New Roman" panose="02020603050405020304" pitchFamily="18" charset="0"/>
              </a:rPr>
              <a:t> Lounge</a:t>
            </a:r>
          </a:p>
          <a:p>
            <a:pPr marL="171450" indent="-171450">
              <a:lnSpc>
                <a:spcPct val="107000"/>
              </a:lnSpc>
              <a:buFont typeface="Arial" panose="020B0604020202020204" pitchFamily="34" charset="0"/>
              <a:buChar char="•"/>
              <a:defRPr/>
            </a:pPr>
            <a:r>
              <a:rPr lang="es-MX" sz="1200" dirty="0" err="1">
                <a:ea typeface="Calibri" panose="020F0502020204030204" pitchFamily="34" charset="0"/>
                <a:cs typeface="Times New Roman" panose="02020603050405020304" pitchFamily="18" charset="0"/>
              </a:rPr>
              <a:t>Favrica</a:t>
            </a:r>
            <a:r>
              <a:rPr lang="es-MX" sz="1200" dirty="0">
                <a:ea typeface="Calibri" panose="020F0502020204030204" pitchFamily="34" charset="0"/>
                <a:cs typeface="Times New Roman" panose="02020603050405020304" pitchFamily="18" charset="0"/>
              </a:rPr>
              <a:t> </a:t>
            </a:r>
            <a:r>
              <a:rPr lang="es-MX" sz="1200" dirty="0" err="1">
                <a:ea typeface="Calibri" panose="020F0502020204030204" pitchFamily="34" charset="0"/>
                <a:cs typeface="Times New Roman" panose="02020603050405020304" pitchFamily="18" charset="0"/>
              </a:rPr>
              <a:t>Trade</a:t>
            </a:r>
            <a:r>
              <a:rPr lang="es-MX" sz="1200" dirty="0">
                <a:ea typeface="Calibri" panose="020F0502020204030204" pitchFamily="34" charset="0"/>
                <a:cs typeface="Times New Roman" panose="02020603050405020304" pitchFamily="18" charset="0"/>
              </a:rPr>
              <a:t> &amp; </a:t>
            </a:r>
            <a:r>
              <a:rPr lang="es-MX" sz="1200" dirty="0" err="1">
                <a:ea typeface="Calibri" panose="020F0502020204030204" pitchFamily="34" charset="0"/>
                <a:cs typeface="Times New Roman" panose="02020603050405020304" pitchFamily="18" charset="0"/>
              </a:rPr>
              <a:t>Solutions</a:t>
            </a:r>
            <a:endParaRPr lang="es-MX" sz="1200" dirty="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defRPr/>
            </a:pPr>
            <a:r>
              <a:rPr lang="es-MX" sz="1200" dirty="0" err="1">
                <a:ea typeface="Calibri" panose="020F0502020204030204" pitchFamily="34" charset="0"/>
                <a:cs typeface="Times New Roman" panose="02020603050405020304" pitchFamily="18" charset="0"/>
              </a:rPr>
              <a:t>Trepsy</a:t>
            </a:r>
            <a:endParaRPr lang="es-MX" sz="1200" dirty="0"/>
          </a:p>
        </p:txBody>
      </p:sp>
    </p:spTree>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ulo 1">
            <a:extLst>
              <a:ext uri="{FF2B5EF4-FFF2-40B4-BE49-F238E27FC236}">
                <a16:creationId xmlns:a16="http://schemas.microsoft.com/office/drawing/2014/main" id="{1A2715AE-7380-4DA0-B4CE-059F4F74A7D3}"/>
              </a:ext>
            </a:extLst>
          </p:cNvPr>
          <p:cNvSpPr>
            <a:spLocks noGrp="1" noChangeArrowheads="1"/>
          </p:cNvSpPr>
          <p:nvPr>
            <p:ph type="title"/>
          </p:nvPr>
        </p:nvSpPr>
        <p:spPr/>
        <p:txBody>
          <a:bodyPr/>
          <a:lstStyle/>
          <a:p>
            <a:pPr eaLnBrk="1" hangingPunct="1"/>
            <a:endParaRPr lang="es-MX" altLang="es-MX"/>
          </a:p>
        </p:txBody>
      </p:sp>
      <p:sp>
        <p:nvSpPr>
          <p:cNvPr id="21507" name="Marcador de contenido 2">
            <a:extLst>
              <a:ext uri="{FF2B5EF4-FFF2-40B4-BE49-F238E27FC236}">
                <a16:creationId xmlns:a16="http://schemas.microsoft.com/office/drawing/2014/main" id="{5D92E6EF-7EAC-43AF-A71E-846AF4AF51EB}"/>
              </a:ext>
            </a:extLst>
          </p:cNvPr>
          <p:cNvSpPr>
            <a:spLocks noGrp="1" noChangeArrowheads="1"/>
          </p:cNvSpPr>
          <p:nvPr>
            <p:ph idx="1"/>
          </p:nvPr>
        </p:nvSpPr>
        <p:spPr/>
        <p:txBody>
          <a:bodyPr/>
          <a:lstStyle/>
          <a:p>
            <a:pPr eaLnBrk="1" hangingPunct="1"/>
            <a:endParaRPr lang="es-MX" altLang="es-MX"/>
          </a:p>
        </p:txBody>
      </p:sp>
      <p:pic>
        <p:nvPicPr>
          <p:cNvPr id="21508" name="Imagen 26">
            <a:extLst>
              <a:ext uri="{FF2B5EF4-FFF2-40B4-BE49-F238E27FC236}">
                <a16:creationId xmlns:a16="http://schemas.microsoft.com/office/drawing/2014/main" id="{6E05DCD7-3B5F-4A3D-97FA-2E6D00900B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25"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09" name="docshapegroup1">
            <a:extLst>
              <a:ext uri="{FF2B5EF4-FFF2-40B4-BE49-F238E27FC236}">
                <a16:creationId xmlns:a16="http://schemas.microsoft.com/office/drawing/2014/main" id="{745B8F53-4AFC-4DAA-809A-43BB2667D39A}"/>
              </a:ext>
            </a:extLst>
          </p:cNvPr>
          <p:cNvGrpSpPr>
            <a:grpSpLocks/>
          </p:cNvGrpSpPr>
          <p:nvPr/>
        </p:nvGrpSpPr>
        <p:grpSpPr bwMode="auto">
          <a:xfrm>
            <a:off x="471488" y="6172200"/>
            <a:ext cx="5635625" cy="46038"/>
            <a:chOff x="11" y="15587"/>
            <a:chExt cx="12229" cy="72"/>
          </a:xfrm>
        </p:grpSpPr>
        <p:sp>
          <p:nvSpPr>
            <p:cNvPr id="21529" name="docshape2">
              <a:extLst>
                <a:ext uri="{FF2B5EF4-FFF2-40B4-BE49-F238E27FC236}">
                  <a16:creationId xmlns:a16="http://schemas.microsoft.com/office/drawing/2014/main" id="{E90F9BEB-5550-425A-992F-908D14788B48}"/>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21530" name="docshape3">
              <a:extLst>
                <a:ext uri="{FF2B5EF4-FFF2-40B4-BE49-F238E27FC236}">
                  <a16:creationId xmlns:a16="http://schemas.microsoft.com/office/drawing/2014/main" id="{58BCFAD2-0103-4C8A-832D-B630A8663E25}"/>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grpSp>
        <p:nvGrpSpPr>
          <p:cNvPr id="21510" name="docshapegroup1">
            <a:extLst>
              <a:ext uri="{FF2B5EF4-FFF2-40B4-BE49-F238E27FC236}">
                <a16:creationId xmlns:a16="http://schemas.microsoft.com/office/drawing/2014/main" id="{81780954-D0D7-44C8-94CD-AB986B087F8D}"/>
              </a:ext>
            </a:extLst>
          </p:cNvPr>
          <p:cNvGrpSpPr>
            <a:grpSpLocks/>
          </p:cNvGrpSpPr>
          <p:nvPr/>
        </p:nvGrpSpPr>
        <p:grpSpPr bwMode="auto">
          <a:xfrm>
            <a:off x="6084888" y="6172200"/>
            <a:ext cx="5635625" cy="46038"/>
            <a:chOff x="11" y="15587"/>
            <a:chExt cx="12229" cy="72"/>
          </a:xfrm>
        </p:grpSpPr>
        <p:sp>
          <p:nvSpPr>
            <p:cNvPr id="21527" name="docshape2">
              <a:extLst>
                <a:ext uri="{FF2B5EF4-FFF2-40B4-BE49-F238E27FC236}">
                  <a16:creationId xmlns:a16="http://schemas.microsoft.com/office/drawing/2014/main" id="{0C031552-5726-4B4B-A349-BDE43A5A0F42}"/>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21528" name="docshape3">
              <a:extLst>
                <a:ext uri="{FF2B5EF4-FFF2-40B4-BE49-F238E27FC236}">
                  <a16:creationId xmlns:a16="http://schemas.microsoft.com/office/drawing/2014/main" id="{B87E6B9C-EB0B-4CB0-98F7-4A5C7605D577}"/>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pic>
        <p:nvPicPr>
          <p:cNvPr id="21511" name="docshape52" descr="Fundación Pablo Landsmanas – Dos años de trabajo por México">
            <a:extLst>
              <a:ext uri="{FF2B5EF4-FFF2-40B4-BE49-F238E27FC236}">
                <a16:creationId xmlns:a16="http://schemas.microsoft.com/office/drawing/2014/main" id="{AAEF636B-3AF6-450C-A8AC-946AB8BA65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9525" y="522288"/>
            <a:ext cx="1924050"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9" descr="CellPharma archivos - Haut Boutique">
            <a:extLst>
              <a:ext uri="{FF2B5EF4-FFF2-40B4-BE49-F238E27FC236}">
                <a16:creationId xmlns:a16="http://schemas.microsoft.com/office/drawing/2014/main" id="{CD9513AF-A958-4B6B-B7DA-43EDB880E6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434" t="44557" r="21593" b="44142"/>
          <a:stretch>
            <a:fillRect/>
          </a:stretch>
        </p:blipFill>
        <p:spPr bwMode="auto">
          <a:xfrm>
            <a:off x="922338" y="3941763"/>
            <a:ext cx="29765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Imagen 10">
            <a:extLst>
              <a:ext uri="{FF2B5EF4-FFF2-40B4-BE49-F238E27FC236}">
                <a16:creationId xmlns:a16="http://schemas.microsoft.com/office/drawing/2014/main" id="{97556E89-6E3A-4EAE-9599-3DF22E5498BA}"/>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133" b="15845"/>
          <a:stretch>
            <a:fillRect/>
          </a:stretch>
        </p:blipFill>
        <p:spPr bwMode="auto">
          <a:xfrm>
            <a:off x="981075" y="368300"/>
            <a:ext cx="2378075"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Imagen 17">
            <a:extLst>
              <a:ext uri="{FF2B5EF4-FFF2-40B4-BE49-F238E27FC236}">
                <a16:creationId xmlns:a16="http://schemas.microsoft.com/office/drawing/2014/main" id="{6874C40C-E081-44EA-8DD8-A8261149CC18}"/>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15338" y="941388"/>
            <a:ext cx="2444750"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Imagen 18">
            <a:extLst>
              <a:ext uri="{FF2B5EF4-FFF2-40B4-BE49-F238E27FC236}">
                <a16:creationId xmlns:a16="http://schemas.microsoft.com/office/drawing/2014/main" id="{23F2BA98-6059-4A3A-A7A1-BA17C6C0E0A7}"/>
              </a:ext>
            </a:extLst>
          </p:cNvPr>
          <p:cNvPicPr>
            <a:picLocks noChangeAspect="1" noChangeArrowheads="1"/>
          </p:cNvPicPr>
          <p:nvPr/>
        </p:nvPicPr>
        <p:blipFill>
          <a:blip r:embed="rId7" cstate="hqprint">
            <a:clrChange>
              <a:clrFrom>
                <a:srgbClr val="FFFFFF"/>
              </a:clrFrom>
              <a:clrTo>
                <a:srgbClr val="FFFFFF">
                  <a:alpha val="0"/>
                </a:srgbClr>
              </a:clrTo>
            </a:clrChange>
            <a:extLst>
              <a:ext uri="{28A0092B-C50C-407E-A947-70E740481C1C}">
                <a14:useLocalDpi xmlns:a14="http://schemas.microsoft.com/office/drawing/2010/main" val="0"/>
              </a:ext>
            </a:extLst>
          </a:blip>
          <a:srcRect l="8167" t="6000" r="4500" b="24500"/>
          <a:stretch>
            <a:fillRect/>
          </a:stretch>
        </p:blipFill>
        <p:spPr bwMode="auto">
          <a:xfrm>
            <a:off x="4229100" y="2338388"/>
            <a:ext cx="11049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Imagen 20">
            <a:extLst>
              <a:ext uri="{FF2B5EF4-FFF2-40B4-BE49-F238E27FC236}">
                <a16:creationId xmlns:a16="http://schemas.microsoft.com/office/drawing/2014/main" id="{2023EEAD-6AD7-4462-9052-D0D27C7400C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2838" y="2563813"/>
            <a:ext cx="21145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Imagen 23">
            <a:extLst>
              <a:ext uri="{FF2B5EF4-FFF2-40B4-BE49-F238E27FC236}">
                <a16:creationId xmlns:a16="http://schemas.microsoft.com/office/drawing/2014/main" id="{742876B5-ADAB-4D48-9EB3-8B544A06458D}"/>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3638" y="493713"/>
            <a:ext cx="1676400"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Imagen 20">
            <a:extLst>
              <a:ext uri="{FF2B5EF4-FFF2-40B4-BE49-F238E27FC236}">
                <a16:creationId xmlns:a16="http://schemas.microsoft.com/office/drawing/2014/main" id="{274BB8FF-F527-44DE-B232-785EF0CE1AF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64288" y="3502025"/>
            <a:ext cx="2719387"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Imagen 21" descr="Imagen que contiene dibujo, señal, parada&#10;&#10;Descripción generada automáticamente">
            <a:extLst>
              <a:ext uri="{FF2B5EF4-FFF2-40B4-BE49-F238E27FC236}">
                <a16:creationId xmlns:a16="http://schemas.microsoft.com/office/drawing/2014/main" id="{07FEE41B-AD39-44CA-B72C-BFEE8DCAB35B}"/>
              </a:ext>
            </a:extLst>
          </p:cNvPr>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9317038" y="1998663"/>
            <a:ext cx="2225675"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Imagen 22">
            <a:extLst>
              <a:ext uri="{FF2B5EF4-FFF2-40B4-BE49-F238E27FC236}">
                <a16:creationId xmlns:a16="http://schemas.microsoft.com/office/drawing/2014/main" id="{ED5F1C9C-0BEB-4CD8-91C9-E0070170D27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68688" y="4848225"/>
            <a:ext cx="1997075"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Imagen 24">
            <a:extLst>
              <a:ext uri="{FF2B5EF4-FFF2-40B4-BE49-F238E27FC236}">
                <a16:creationId xmlns:a16="http://schemas.microsoft.com/office/drawing/2014/main" id="{82750169-BC70-489F-8700-511A0DD4D2BE}"/>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6538913" y="4379913"/>
            <a:ext cx="151447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Imagen 25">
            <a:extLst>
              <a:ext uri="{FF2B5EF4-FFF2-40B4-BE49-F238E27FC236}">
                <a16:creationId xmlns:a16="http://schemas.microsoft.com/office/drawing/2014/main" id="{08DB4FB0-7CFE-4DB3-BDDD-22892761ED8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15356" r="20743"/>
          <a:stretch>
            <a:fillRect/>
          </a:stretch>
        </p:blipFill>
        <p:spPr bwMode="auto">
          <a:xfrm>
            <a:off x="9128125" y="3684588"/>
            <a:ext cx="2324100"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3" name="Imagen 26">
            <a:extLst>
              <a:ext uri="{FF2B5EF4-FFF2-40B4-BE49-F238E27FC236}">
                <a16:creationId xmlns:a16="http://schemas.microsoft.com/office/drawing/2014/main" id="{00C418F6-4029-427C-AEF3-80B775052DD0}"/>
              </a:ext>
            </a:extLst>
          </p:cNvPr>
          <p:cNvPicPr>
            <a:picLocks noChangeAspect="1" noChangeArrowheads="1"/>
          </p:cNvPicPr>
          <p:nvPr/>
        </p:nvPicPr>
        <p:blipFill>
          <a:blip r:embed="rId15" cstate="hqprint">
            <a:extLst>
              <a:ext uri="{28A0092B-C50C-407E-A947-70E740481C1C}">
                <a14:useLocalDpi xmlns:a14="http://schemas.microsoft.com/office/drawing/2010/main" val="0"/>
              </a:ext>
            </a:extLst>
          </a:blip>
          <a:srcRect/>
          <a:stretch>
            <a:fillRect/>
          </a:stretch>
        </p:blipFill>
        <p:spPr bwMode="auto">
          <a:xfrm>
            <a:off x="9288463" y="4902200"/>
            <a:ext cx="1933575"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4" name="Imagen 27">
            <a:extLst>
              <a:ext uri="{FF2B5EF4-FFF2-40B4-BE49-F238E27FC236}">
                <a16:creationId xmlns:a16="http://schemas.microsoft.com/office/drawing/2014/main" id="{1FB036B9-9FD7-4A90-A141-6C8D371ADC2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l="3693" r="5385" b="15536"/>
          <a:stretch>
            <a:fillRect/>
          </a:stretch>
        </p:blipFill>
        <p:spPr bwMode="auto">
          <a:xfrm>
            <a:off x="6335713" y="1970088"/>
            <a:ext cx="2497137"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5" name="Imagen 28">
            <a:extLst>
              <a:ext uri="{FF2B5EF4-FFF2-40B4-BE49-F238E27FC236}">
                <a16:creationId xmlns:a16="http://schemas.microsoft.com/office/drawing/2014/main" id="{A07083D1-6290-445E-9A8F-2340EB6AD1BA}"/>
              </a:ext>
            </a:extLst>
          </p:cNvPr>
          <p:cNvPicPr>
            <a:picLocks noChangeAspect="1" noChangeArrowheads="1"/>
          </p:cNvPicPr>
          <p:nvPr/>
        </p:nvPicPr>
        <p:blipFill>
          <a:blip r:embed="rId17" cstate="hqprint">
            <a:extLst>
              <a:ext uri="{28A0092B-C50C-407E-A947-70E740481C1C}">
                <a14:useLocalDpi xmlns:a14="http://schemas.microsoft.com/office/drawing/2010/main" val="0"/>
              </a:ext>
            </a:extLst>
          </a:blip>
          <a:srcRect t="10944" b="8856"/>
          <a:stretch>
            <a:fillRect/>
          </a:stretch>
        </p:blipFill>
        <p:spPr bwMode="auto">
          <a:xfrm>
            <a:off x="3983038" y="3422650"/>
            <a:ext cx="166687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6" name="Imagen 29">
            <a:extLst>
              <a:ext uri="{FF2B5EF4-FFF2-40B4-BE49-F238E27FC236}">
                <a16:creationId xmlns:a16="http://schemas.microsoft.com/office/drawing/2014/main" id="{37DCE606-7446-4E27-9061-F16DC39C357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00050" y="4854575"/>
            <a:ext cx="2879725"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Esquina doblada 13">
            <a:hlinkClick r:id="rId19" action="ppaction://hlinksldjump" tooltip="Contenido"/>
            <a:extLst>
              <a:ext uri="{FF2B5EF4-FFF2-40B4-BE49-F238E27FC236}">
                <a16:creationId xmlns:a16="http://schemas.microsoft.com/office/drawing/2014/main" id="{9E486FA6-D2B5-4F2A-94E4-7F5DD24A320F}"/>
              </a:ext>
            </a:extLst>
          </p:cNvPr>
          <p:cNvSpPr/>
          <p:nvPr/>
        </p:nvSpPr>
        <p:spPr>
          <a:xfrm>
            <a:off x="11391900" y="452438"/>
            <a:ext cx="195263" cy="268287"/>
          </a:xfrm>
          <a:prstGeom prst="foldedCorner">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28" name="Flecha derecha 14">
            <a:hlinkClick r:id="" action="ppaction://hlinkshowjump?jump=nextslide"/>
            <a:extLst>
              <a:ext uri="{FF2B5EF4-FFF2-40B4-BE49-F238E27FC236}">
                <a16:creationId xmlns:a16="http://schemas.microsoft.com/office/drawing/2014/main" id="{928D6BC4-5E7A-4729-AC43-32DE9302EC23}"/>
              </a:ext>
            </a:extLst>
          </p:cNvPr>
          <p:cNvSpPr/>
          <p:nvPr/>
        </p:nvSpPr>
        <p:spPr>
          <a:xfrm>
            <a:off x="11447463" y="836613"/>
            <a:ext cx="128587" cy="203200"/>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29" name="Flecha derecha 15">
            <a:hlinkClick r:id="" action="ppaction://hlinkshowjump?jump=previousslide"/>
            <a:extLst>
              <a:ext uri="{FF2B5EF4-FFF2-40B4-BE49-F238E27FC236}">
                <a16:creationId xmlns:a16="http://schemas.microsoft.com/office/drawing/2014/main" id="{110B291F-21D5-45E8-8290-9B66063CE495}"/>
              </a:ext>
            </a:extLst>
          </p:cNvPr>
          <p:cNvSpPr/>
          <p:nvPr/>
        </p:nvSpPr>
        <p:spPr>
          <a:xfrm rot="10800000">
            <a:off x="11414125" y="1112838"/>
            <a:ext cx="130175" cy="204787"/>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Tree>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a:extLst>
              <a:ext uri="{FF2B5EF4-FFF2-40B4-BE49-F238E27FC236}">
                <a16:creationId xmlns:a16="http://schemas.microsoft.com/office/drawing/2014/main" id="{7D5B25D6-3D54-49C6-83B7-93DB932C854B}"/>
              </a:ext>
            </a:extLst>
          </p:cNvPr>
          <p:cNvSpPr>
            <a:spLocks noGrp="1" noChangeArrowheads="1"/>
          </p:cNvSpPr>
          <p:nvPr>
            <p:ph type="title"/>
          </p:nvPr>
        </p:nvSpPr>
        <p:spPr/>
        <p:txBody>
          <a:bodyPr/>
          <a:lstStyle/>
          <a:p>
            <a:pPr eaLnBrk="1" hangingPunct="1"/>
            <a:endParaRPr lang="es-MX" altLang="es-MX"/>
          </a:p>
        </p:txBody>
      </p:sp>
      <p:sp>
        <p:nvSpPr>
          <p:cNvPr id="22531" name="Marcador de contenido 2">
            <a:extLst>
              <a:ext uri="{FF2B5EF4-FFF2-40B4-BE49-F238E27FC236}">
                <a16:creationId xmlns:a16="http://schemas.microsoft.com/office/drawing/2014/main" id="{E4D748E9-5533-4A1B-BF54-63842BB47B9D}"/>
              </a:ext>
            </a:extLst>
          </p:cNvPr>
          <p:cNvSpPr>
            <a:spLocks noGrp="1" noChangeArrowheads="1"/>
          </p:cNvSpPr>
          <p:nvPr>
            <p:ph idx="1"/>
          </p:nvPr>
        </p:nvSpPr>
        <p:spPr/>
        <p:txBody>
          <a:bodyPr/>
          <a:lstStyle/>
          <a:p>
            <a:pPr eaLnBrk="1" hangingPunct="1"/>
            <a:endParaRPr lang="es-MX" altLang="es-MX"/>
          </a:p>
        </p:txBody>
      </p:sp>
      <p:pic>
        <p:nvPicPr>
          <p:cNvPr id="22532" name="Imagen 26">
            <a:extLst>
              <a:ext uri="{FF2B5EF4-FFF2-40B4-BE49-F238E27FC236}">
                <a16:creationId xmlns:a16="http://schemas.microsoft.com/office/drawing/2014/main" id="{F450FB60-5B7D-4AF4-8CDD-004ACF971F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25"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3" name="docshapegroup1">
            <a:extLst>
              <a:ext uri="{FF2B5EF4-FFF2-40B4-BE49-F238E27FC236}">
                <a16:creationId xmlns:a16="http://schemas.microsoft.com/office/drawing/2014/main" id="{5C7DACD0-429E-4CC1-875D-AEB2AED553FF}"/>
              </a:ext>
            </a:extLst>
          </p:cNvPr>
          <p:cNvGrpSpPr>
            <a:grpSpLocks/>
          </p:cNvGrpSpPr>
          <p:nvPr/>
        </p:nvGrpSpPr>
        <p:grpSpPr bwMode="auto">
          <a:xfrm>
            <a:off x="471488" y="6172200"/>
            <a:ext cx="5635625" cy="46038"/>
            <a:chOff x="11" y="15587"/>
            <a:chExt cx="12229" cy="72"/>
          </a:xfrm>
        </p:grpSpPr>
        <p:sp>
          <p:nvSpPr>
            <p:cNvPr id="22552" name="docshape2">
              <a:extLst>
                <a:ext uri="{FF2B5EF4-FFF2-40B4-BE49-F238E27FC236}">
                  <a16:creationId xmlns:a16="http://schemas.microsoft.com/office/drawing/2014/main" id="{5B4486AF-7060-4D05-A934-9FB273ACC990}"/>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22553" name="docshape3">
              <a:extLst>
                <a:ext uri="{FF2B5EF4-FFF2-40B4-BE49-F238E27FC236}">
                  <a16:creationId xmlns:a16="http://schemas.microsoft.com/office/drawing/2014/main" id="{30460443-789A-430F-9BD0-F0EF67669D42}"/>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grpSp>
        <p:nvGrpSpPr>
          <p:cNvPr id="22534" name="docshapegroup1">
            <a:extLst>
              <a:ext uri="{FF2B5EF4-FFF2-40B4-BE49-F238E27FC236}">
                <a16:creationId xmlns:a16="http://schemas.microsoft.com/office/drawing/2014/main" id="{2BF110C3-4C23-4D52-B6C0-CE0F3C28FC0C}"/>
              </a:ext>
            </a:extLst>
          </p:cNvPr>
          <p:cNvGrpSpPr>
            <a:grpSpLocks/>
          </p:cNvGrpSpPr>
          <p:nvPr/>
        </p:nvGrpSpPr>
        <p:grpSpPr bwMode="auto">
          <a:xfrm>
            <a:off x="6084888" y="6172200"/>
            <a:ext cx="5635625" cy="46038"/>
            <a:chOff x="11" y="15587"/>
            <a:chExt cx="12229" cy="72"/>
          </a:xfrm>
        </p:grpSpPr>
        <p:sp>
          <p:nvSpPr>
            <p:cNvPr id="22550" name="docshape2">
              <a:extLst>
                <a:ext uri="{FF2B5EF4-FFF2-40B4-BE49-F238E27FC236}">
                  <a16:creationId xmlns:a16="http://schemas.microsoft.com/office/drawing/2014/main" id="{991E0E4D-9C8A-48CF-9B07-B96064D6149C}"/>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22551" name="docshape3">
              <a:extLst>
                <a:ext uri="{FF2B5EF4-FFF2-40B4-BE49-F238E27FC236}">
                  <a16:creationId xmlns:a16="http://schemas.microsoft.com/office/drawing/2014/main" id="{EE19F00C-DCBF-42D1-80C2-E24AE48CD9DB}"/>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pic>
        <p:nvPicPr>
          <p:cNvPr id="22535" name="Imagen 11">
            <a:extLst>
              <a:ext uri="{FF2B5EF4-FFF2-40B4-BE49-F238E27FC236}">
                <a16:creationId xmlns:a16="http://schemas.microsoft.com/office/drawing/2014/main" id="{CF2F273B-E675-461D-9648-25744D7A09C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544888" y="436563"/>
            <a:ext cx="23241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Imagen 12">
            <a:extLst>
              <a:ext uri="{FF2B5EF4-FFF2-40B4-BE49-F238E27FC236}">
                <a16:creationId xmlns:a16="http://schemas.microsoft.com/office/drawing/2014/main" id="{386E135A-D923-4426-AA7C-286588931B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6975" y="639763"/>
            <a:ext cx="276225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Imagen 13">
            <a:extLst>
              <a:ext uri="{FF2B5EF4-FFF2-40B4-BE49-F238E27FC236}">
                <a16:creationId xmlns:a16="http://schemas.microsoft.com/office/drawing/2014/main" id="{ED1DC0B5-4EFB-4120-A8C4-873F4D4572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425" y="2063750"/>
            <a:ext cx="2949575"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Imagen 14">
            <a:extLst>
              <a:ext uri="{FF2B5EF4-FFF2-40B4-BE49-F238E27FC236}">
                <a16:creationId xmlns:a16="http://schemas.microsoft.com/office/drawing/2014/main" id="{25B13E0B-9F03-4569-ACA7-E9858A5C71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5413" y="1763713"/>
            <a:ext cx="1543050"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Imagen 15">
            <a:extLst>
              <a:ext uri="{FF2B5EF4-FFF2-40B4-BE49-F238E27FC236}">
                <a16:creationId xmlns:a16="http://schemas.microsoft.com/office/drawing/2014/main" id="{68A65A2E-CD69-4252-A5AE-0BEB4CEBD5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9038" y="2501900"/>
            <a:ext cx="276225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Imagen 16">
            <a:extLst>
              <a:ext uri="{FF2B5EF4-FFF2-40B4-BE49-F238E27FC236}">
                <a16:creationId xmlns:a16="http://schemas.microsoft.com/office/drawing/2014/main" id="{96544FA8-B834-4D9C-92CA-1BB1105AF4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7882" t="43687" r="10901" b="26161"/>
          <a:stretch>
            <a:fillRect/>
          </a:stretch>
        </p:blipFill>
        <p:spPr bwMode="auto">
          <a:xfrm>
            <a:off x="490538" y="3509963"/>
            <a:ext cx="2706687"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Imagen 17">
            <a:extLst>
              <a:ext uri="{FF2B5EF4-FFF2-40B4-BE49-F238E27FC236}">
                <a16:creationId xmlns:a16="http://schemas.microsoft.com/office/drawing/2014/main" id="{85282AAE-73E8-4F04-916F-8F8F2EDF1B1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t="27943" b="21265"/>
          <a:stretch>
            <a:fillRect/>
          </a:stretch>
        </p:blipFill>
        <p:spPr bwMode="auto">
          <a:xfrm>
            <a:off x="3489325" y="3621088"/>
            <a:ext cx="2143125"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Imagen 18">
            <a:extLst>
              <a:ext uri="{FF2B5EF4-FFF2-40B4-BE49-F238E27FC236}">
                <a16:creationId xmlns:a16="http://schemas.microsoft.com/office/drawing/2014/main" id="{2DCFB55A-167D-4D0F-B7FB-5BF0313B45F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83750" y="595313"/>
            <a:ext cx="1595438"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3" name="Imagen 19">
            <a:extLst>
              <a:ext uri="{FF2B5EF4-FFF2-40B4-BE49-F238E27FC236}">
                <a16:creationId xmlns:a16="http://schemas.microsoft.com/office/drawing/2014/main" id="{3384EAC9-1D40-44EA-8851-98D1446DB10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5450" y="4843463"/>
            <a:ext cx="4408488"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4" name="Imagen 24">
            <a:extLst>
              <a:ext uri="{FF2B5EF4-FFF2-40B4-BE49-F238E27FC236}">
                <a16:creationId xmlns:a16="http://schemas.microsoft.com/office/drawing/2014/main" id="{FB25C59A-2328-4B2A-8DF9-93C279CA5E7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45238" y="3871913"/>
            <a:ext cx="1466850"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5" name="Imagen 25">
            <a:extLst>
              <a:ext uri="{FF2B5EF4-FFF2-40B4-BE49-F238E27FC236}">
                <a16:creationId xmlns:a16="http://schemas.microsoft.com/office/drawing/2014/main" id="{06A9269F-ED42-4A9E-8AF3-A63C706F039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10030" t="1704" r="5711" b="6543"/>
          <a:stretch>
            <a:fillRect/>
          </a:stretch>
        </p:blipFill>
        <p:spPr bwMode="auto">
          <a:xfrm>
            <a:off x="10390188" y="4802188"/>
            <a:ext cx="1117600"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6" name="Imagen 26">
            <a:extLst>
              <a:ext uri="{FF2B5EF4-FFF2-40B4-BE49-F238E27FC236}">
                <a16:creationId xmlns:a16="http://schemas.microsoft.com/office/drawing/2014/main" id="{77ECD506-46E7-4D98-BC70-6578E11FEEF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t="27789" b="27620"/>
          <a:stretch>
            <a:fillRect/>
          </a:stretch>
        </p:blipFill>
        <p:spPr bwMode="auto">
          <a:xfrm>
            <a:off x="8591550" y="3949700"/>
            <a:ext cx="179863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7" name="Imagen 28">
            <a:extLst>
              <a:ext uri="{FF2B5EF4-FFF2-40B4-BE49-F238E27FC236}">
                <a16:creationId xmlns:a16="http://schemas.microsoft.com/office/drawing/2014/main" id="{E0E4C4AB-E490-4640-875D-90DCCD33120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53188" y="5118100"/>
            <a:ext cx="3595687"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8" name="Imagen 21">
            <a:extLst>
              <a:ext uri="{FF2B5EF4-FFF2-40B4-BE49-F238E27FC236}">
                <a16:creationId xmlns:a16="http://schemas.microsoft.com/office/drawing/2014/main" id="{4B2F1F78-8DA6-46B0-BFAF-C495E5F3C976}"/>
              </a:ext>
            </a:extLst>
          </p:cNvPr>
          <p:cNvPicPr>
            <a:picLocks noChangeAspect="1" noChangeArrowheads="1"/>
          </p:cNvPicPr>
          <p:nvPr/>
        </p:nvPicPr>
        <p:blipFill>
          <a:blip r:embed="rId16" cstate="hqprint">
            <a:extLst>
              <a:ext uri="{28A0092B-C50C-407E-A947-70E740481C1C}">
                <a14:useLocalDpi xmlns:a14="http://schemas.microsoft.com/office/drawing/2010/main" val="0"/>
              </a:ext>
            </a:extLst>
          </a:blip>
          <a:srcRect t="17410" b="18283"/>
          <a:stretch>
            <a:fillRect/>
          </a:stretch>
        </p:blipFill>
        <p:spPr bwMode="auto">
          <a:xfrm>
            <a:off x="9315450" y="2755900"/>
            <a:ext cx="1963738"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9" name="Imagen 30">
            <a:extLst>
              <a:ext uri="{FF2B5EF4-FFF2-40B4-BE49-F238E27FC236}">
                <a16:creationId xmlns:a16="http://schemas.microsoft.com/office/drawing/2014/main" id="{300F1ACB-264A-4263-BAB6-4A3E3B016B9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84238" y="436563"/>
            <a:ext cx="1782762"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Esquina doblada 13">
            <a:hlinkClick r:id="rId18" action="ppaction://hlinksldjump" tooltip="Contenido"/>
            <a:extLst>
              <a:ext uri="{FF2B5EF4-FFF2-40B4-BE49-F238E27FC236}">
                <a16:creationId xmlns:a16="http://schemas.microsoft.com/office/drawing/2014/main" id="{B381D9AC-9A53-4B89-96D5-3EAE42B02C49}"/>
              </a:ext>
            </a:extLst>
          </p:cNvPr>
          <p:cNvSpPr/>
          <p:nvPr/>
        </p:nvSpPr>
        <p:spPr>
          <a:xfrm>
            <a:off x="11391900" y="452438"/>
            <a:ext cx="195263" cy="268287"/>
          </a:xfrm>
          <a:prstGeom prst="foldedCorner">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27" name="Flecha derecha 14">
            <a:hlinkClick r:id="" action="ppaction://hlinkshowjump?jump=nextslide"/>
            <a:extLst>
              <a:ext uri="{FF2B5EF4-FFF2-40B4-BE49-F238E27FC236}">
                <a16:creationId xmlns:a16="http://schemas.microsoft.com/office/drawing/2014/main" id="{910637F5-CB4D-48E9-8C36-350F88BFB4A3}"/>
              </a:ext>
            </a:extLst>
          </p:cNvPr>
          <p:cNvSpPr/>
          <p:nvPr/>
        </p:nvSpPr>
        <p:spPr>
          <a:xfrm>
            <a:off x="11447463" y="836613"/>
            <a:ext cx="128587" cy="203200"/>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28" name="Flecha derecha 15">
            <a:hlinkClick r:id="" action="ppaction://hlinkshowjump?jump=previousslide"/>
            <a:extLst>
              <a:ext uri="{FF2B5EF4-FFF2-40B4-BE49-F238E27FC236}">
                <a16:creationId xmlns:a16="http://schemas.microsoft.com/office/drawing/2014/main" id="{B6678466-3601-4834-A8FF-B3167461CD9C}"/>
              </a:ext>
            </a:extLst>
          </p:cNvPr>
          <p:cNvSpPr/>
          <p:nvPr/>
        </p:nvSpPr>
        <p:spPr>
          <a:xfrm rot="10800000">
            <a:off x="11414125" y="1112838"/>
            <a:ext cx="130175" cy="204787"/>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Tree>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magen 3">
            <a:extLst>
              <a:ext uri="{FF2B5EF4-FFF2-40B4-BE49-F238E27FC236}">
                <a16:creationId xmlns:a16="http://schemas.microsoft.com/office/drawing/2014/main" id="{CAEF57C5-98D6-4921-B937-87185BB50E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9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5" name="docshapegroup1">
            <a:extLst>
              <a:ext uri="{FF2B5EF4-FFF2-40B4-BE49-F238E27FC236}">
                <a16:creationId xmlns:a16="http://schemas.microsoft.com/office/drawing/2014/main" id="{6D16B7A8-181D-4574-9062-0749F4BD79DB}"/>
              </a:ext>
            </a:extLst>
          </p:cNvPr>
          <p:cNvGrpSpPr>
            <a:grpSpLocks/>
          </p:cNvGrpSpPr>
          <p:nvPr/>
        </p:nvGrpSpPr>
        <p:grpSpPr bwMode="auto">
          <a:xfrm>
            <a:off x="471488" y="6172200"/>
            <a:ext cx="5635625" cy="46038"/>
            <a:chOff x="11" y="15587"/>
            <a:chExt cx="12229" cy="72"/>
          </a:xfrm>
        </p:grpSpPr>
        <p:sp>
          <p:nvSpPr>
            <p:cNvPr id="23564" name="docshape2">
              <a:extLst>
                <a:ext uri="{FF2B5EF4-FFF2-40B4-BE49-F238E27FC236}">
                  <a16:creationId xmlns:a16="http://schemas.microsoft.com/office/drawing/2014/main" id="{14F9C6F0-8F54-472C-8B6E-E9D1BBCB7C08}"/>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23565" name="docshape3">
              <a:extLst>
                <a:ext uri="{FF2B5EF4-FFF2-40B4-BE49-F238E27FC236}">
                  <a16:creationId xmlns:a16="http://schemas.microsoft.com/office/drawing/2014/main" id="{6642A464-DD2E-45BD-9C56-A54EB6ECDF49}"/>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grpSp>
        <p:nvGrpSpPr>
          <p:cNvPr id="23556" name="docshapegroup1">
            <a:extLst>
              <a:ext uri="{FF2B5EF4-FFF2-40B4-BE49-F238E27FC236}">
                <a16:creationId xmlns:a16="http://schemas.microsoft.com/office/drawing/2014/main" id="{1B3B1A52-48BE-4CC0-A9EB-B63FF826D942}"/>
              </a:ext>
            </a:extLst>
          </p:cNvPr>
          <p:cNvGrpSpPr>
            <a:grpSpLocks/>
          </p:cNvGrpSpPr>
          <p:nvPr/>
        </p:nvGrpSpPr>
        <p:grpSpPr bwMode="auto">
          <a:xfrm>
            <a:off x="6084888" y="6172200"/>
            <a:ext cx="5635625" cy="46038"/>
            <a:chOff x="11" y="15587"/>
            <a:chExt cx="12229" cy="72"/>
          </a:xfrm>
        </p:grpSpPr>
        <p:sp>
          <p:nvSpPr>
            <p:cNvPr id="23562" name="docshape2">
              <a:extLst>
                <a:ext uri="{FF2B5EF4-FFF2-40B4-BE49-F238E27FC236}">
                  <a16:creationId xmlns:a16="http://schemas.microsoft.com/office/drawing/2014/main" id="{12C87E43-48AC-4E76-9B2F-AEB058D7122F}"/>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23563" name="docshape3">
              <a:extLst>
                <a:ext uri="{FF2B5EF4-FFF2-40B4-BE49-F238E27FC236}">
                  <a16:creationId xmlns:a16="http://schemas.microsoft.com/office/drawing/2014/main" id="{8EC8F75D-39B4-498A-894A-FA3B0B0195D7}"/>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sp>
        <p:nvSpPr>
          <p:cNvPr id="14" name="Esquina doblada 13">
            <a:hlinkClick r:id="rId3" action="ppaction://hlinksldjump" tooltip="Contenido"/>
            <a:extLst>
              <a:ext uri="{FF2B5EF4-FFF2-40B4-BE49-F238E27FC236}">
                <a16:creationId xmlns:a16="http://schemas.microsoft.com/office/drawing/2014/main" id="{7A3DAA19-407D-4132-B8EF-DBB47E6642F3}"/>
              </a:ext>
            </a:extLst>
          </p:cNvPr>
          <p:cNvSpPr/>
          <p:nvPr/>
        </p:nvSpPr>
        <p:spPr>
          <a:xfrm>
            <a:off x="11391900" y="452438"/>
            <a:ext cx="195263" cy="268287"/>
          </a:xfrm>
          <a:prstGeom prst="foldedCorner">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5" name="Flecha derecha 14">
            <a:hlinkClick r:id="" action="ppaction://hlinkshowjump?jump=nextslide"/>
            <a:extLst>
              <a:ext uri="{FF2B5EF4-FFF2-40B4-BE49-F238E27FC236}">
                <a16:creationId xmlns:a16="http://schemas.microsoft.com/office/drawing/2014/main" id="{C87BD0FE-3201-415E-AC98-7CDDFC7C228E}"/>
              </a:ext>
            </a:extLst>
          </p:cNvPr>
          <p:cNvSpPr/>
          <p:nvPr/>
        </p:nvSpPr>
        <p:spPr>
          <a:xfrm>
            <a:off x="11447463" y="836613"/>
            <a:ext cx="128587" cy="203200"/>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6" name="Flecha derecha 15">
            <a:hlinkClick r:id="" action="ppaction://hlinkshowjump?jump=previousslide"/>
            <a:extLst>
              <a:ext uri="{FF2B5EF4-FFF2-40B4-BE49-F238E27FC236}">
                <a16:creationId xmlns:a16="http://schemas.microsoft.com/office/drawing/2014/main" id="{44EFABE6-4FEC-4965-92D7-7516F41CBD3E}"/>
              </a:ext>
            </a:extLst>
          </p:cNvPr>
          <p:cNvSpPr/>
          <p:nvPr/>
        </p:nvSpPr>
        <p:spPr>
          <a:xfrm rot="10800000">
            <a:off x="11414125" y="1112838"/>
            <a:ext cx="130175" cy="204787"/>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8" name="CuadroTexto 17">
            <a:extLst>
              <a:ext uri="{FF2B5EF4-FFF2-40B4-BE49-F238E27FC236}">
                <a16:creationId xmlns:a16="http://schemas.microsoft.com/office/drawing/2014/main" id="{278D0EC5-D361-44DE-83FB-47D7F9481D16}"/>
              </a:ext>
            </a:extLst>
          </p:cNvPr>
          <p:cNvSpPr txBox="1"/>
          <p:nvPr/>
        </p:nvSpPr>
        <p:spPr>
          <a:xfrm>
            <a:off x="719138" y="639763"/>
            <a:ext cx="4495800" cy="5386387"/>
          </a:xfrm>
          <a:prstGeom prst="rect">
            <a:avLst/>
          </a:prstGeom>
          <a:noFill/>
        </p:spPr>
        <p:txBody>
          <a:bodyPr>
            <a:spAutoFit/>
          </a:bodyPr>
          <a:lstStyle/>
          <a:p>
            <a:pPr algn="just" eaLnBrk="1" fontAlgn="auto" hangingPunct="1">
              <a:spcBef>
                <a:spcPts val="0"/>
              </a:spcBef>
              <a:spcAft>
                <a:spcPts val="0"/>
              </a:spcAft>
              <a:defRPr/>
            </a:pPr>
            <a:r>
              <a:rPr lang="es-MX" sz="1600" b="1" dirty="0">
                <a:solidFill>
                  <a:schemeClr val="bg1">
                    <a:lumMod val="50000"/>
                  </a:schemeClr>
                </a:solidFill>
                <a:latin typeface="+mn-lt"/>
              </a:rPr>
              <a:t>Eventos</a:t>
            </a:r>
          </a:p>
          <a:p>
            <a:pPr algn="just" eaLnBrk="1" fontAlgn="auto" hangingPunct="1">
              <a:spcBef>
                <a:spcPts val="0"/>
              </a:spcBef>
              <a:spcAft>
                <a:spcPts val="0"/>
              </a:spcAft>
              <a:defRPr/>
            </a:pPr>
            <a:endParaRPr lang="es-MX" sz="1400" dirty="0">
              <a:latin typeface="+mn-lt"/>
            </a:endParaRPr>
          </a:p>
          <a:p>
            <a:pPr algn="just" eaLnBrk="1" fontAlgn="auto" hangingPunct="1">
              <a:spcBef>
                <a:spcPts val="0"/>
              </a:spcBef>
              <a:spcAft>
                <a:spcPts val="0"/>
              </a:spcAft>
              <a:defRPr/>
            </a:pPr>
            <a:r>
              <a:rPr lang="es-MX" sz="1200" dirty="0">
                <a:latin typeface="+mn-lt"/>
              </a:rPr>
              <a:t>Momentos importantes en la historia de nuestro Centro durante este 2021, destacando:</a:t>
            </a:r>
          </a:p>
          <a:p>
            <a:pPr algn="just" eaLnBrk="1" fontAlgn="auto" hangingPunct="1">
              <a:spcBef>
                <a:spcPts val="0"/>
              </a:spcBef>
              <a:spcAft>
                <a:spcPts val="0"/>
              </a:spcAft>
              <a:defRPr/>
            </a:pPr>
            <a:endParaRPr lang="es-MX" sz="1400" dirty="0">
              <a:latin typeface="+mn-lt"/>
            </a:endParaRPr>
          </a:p>
          <a:p>
            <a:pPr marL="171450" indent="-171450" algn="just" eaLnBrk="1" fontAlgn="auto" hangingPunct="1">
              <a:spcBef>
                <a:spcPts val="0"/>
              </a:spcBef>
              <a:spcAft>
                <a:spcPts val="0"/>
              </a:spcAft>
              <a:buFont typeface="Arial" panose="020B0604020202020204" pitchFamily="34" charset="0"/>
              <a:buChar char="•"/>
              <a:defRPr/>
            </a:pPr>
            <a:r>
              <a:rPr lang="es-MX" sz="1200" dirty="0">
                <a:latin typeface="+mn-lt"/>
              </a:rPr>
              <a:t>Entrega de juguetes 06 de enero por Soriana el Rosario </a:t>
            </a:r>
          </a:p>
          <a:p>
            <a:pPr marL="171450" indent="-171450" algn="just" eaLnBrk="1" fontAlgn="auto" hangingPunct="1">
              <a:spcBef>
                <a:spcPts val="0"/>
              </a:spcBef>
              <a:spcAft>
                <a:spcPts val="0"/>
              </a:spcAft>
              <a:buFont typeface="Arial" panose="020B0604020202020204" pitchFamily="34" charset="0"/>
              <a:buChar char="•"/>
              <a:defRPr/>
            </a:pPr>
            <a:r>
              <a:rPr lang="es-MX" sz="1200" dirty="0">
                <a:latin typeface="+mn-lt"/>
              </a:rPr>
              <a:t>Grabación de videos testimonios </a:t>
            </a:r>
            <a:r>
              <a:rPr lang="es-ES" sz="1200" dirty="0">
                <a:latin typeface="+mn-lt"/>
              </a:rPr>
              <a:t>Fundación Pablo </a:t>
            </a:r>
            <a:r>
              <a:rPr lang="es-ES" sz="1200" dirty="0" err="1">
                <a:latin typeface="+mn-lt"/>
              </a:rPr>
              <a:t>Landsmanas</a:t>
            </a:r>
            <a:r>
              <a:rPr lang="es-ES" sz="1200" dirty="0">
                <a:latin typeface="+mn-lt"/>
              </a:rPr>
              <a:t> y Centro SUMA.</a:t>
            </a:r>
          </a:p>
          <a:p>
            <a:pPr marL="171450" indent="-171450" algn="just" eaLnBrk="1" fontAlgn="auto" hangingPunct="1">
              <a:spcBef>
                <a:spcPts val="0"/>
              </a:spcBef>
              <a:spcAft>
                <a:spcPts val="0"/>
              </a:spcAft>
              <a:buFont typeface="Arial" panose="020B0604020202020204" pitchFamily="34" charset="0"/>
              <a:buChar char="•"/>
              <a:defRPr/>
            </a:pPr>
            <a:r>
              <a:rPr lang="es-ES" sz="1200" dirty="0">
                <a:latin typeface="+mn-lt"/>
              </a:rPr>
              <a:t>Bienvenida a los nuevos candidatos a voluntariado en el  departamento Dental.</a:t>
            </a:r>
          </a:p>
          <a:p>
            <a:pPr marL="171450" indent="-171450" algn="just" eaLnBrk="1" fontAlgn="auto" hangingPunct="1">
              <a:spcBef>
                <a:spcPts val="0"/>
              </a:spcBef>
              <a:spcAft>
                <a:spcPts val="0"/>
              </a:spcAft>
              <a:buFont typeface="Arial" panose="020B0604020202020204" pitchFamily="34" charset="0"/>
              <a:buChar char="•"/>
              <a:defRPr/>
            </a:pPr>
            <a:r>
              <a:rPr lang="es-ES" sz="1200" dirty="0">
                <a:latin typeface="+mn-lt"/>
              </a:rPr>
              <a:t>Visita especial de Santiago y su familia.</a:t>
            </a:r>
          </a:p>
          <a:p>
            <a:pPr marL="171450" indent="-171450" algn="just" eaLnBrk="1" fontAlgn="auto" hangingPunct="1">
              <a:spcBef>
                <a:spcPts val="0"/>
              </a:spcBef>
              <a:spcAft>
                <a:spcPts val="0"/>
              </a:spcAft>
              <a:buFont typeface="Arial" panose="020B0604020202020204" pitchFamily="34" charset="0"/>
              <a:buChar char="•"/>
              <a:defRPr/>
            </a:pPr>
            <a:r>
              <a:rPr lang="es-ES" sz="1200" dirty="0">
                <a:latin typeface="+mn-lt"/>
              </a:rPr>
              <a:t>Grabaciones y entrevistas de los distintos departamentos (Dental, Terapia de Lenguaje, Cirujanos y Psicología) Con motivo a nuestra celebración 1,000 es el inicio.</a:t>
            </a:r>
          </a:p>
          <a:p>
            <a:pPr marL="171450" indent="-171450" algn="just" eaLnBrk="1" fontAlgn="auto" hangingPunct="1">
              <a:spcBef>
                <a:spcPts val="0"/>
              </a:spcBef>
              <a:spcAft>
                <a:spcPts val="0"/>
              </a:spcAft>
              <a:buFont typeface="Arial" panose="020B0604020202020204" pitchFamily="34" charset="0"/>
              <a:buChar char="•"/>
              <a:defRPr/>
            </a:pPr>
            <a:r>
              <a:rPr lang="es-MX" sz="1200" dirty="0">
                <a:latin typeface="+mn-lt"/>
              </a:rPr>
              <a:t>Convocatoria para recabar fotos para el mural de las 1,000 sonrisas.</a:t>
            </a:r>
          </a:p>
          <a:p>
            <a:pPr marL="171450" indent="-171450" algn="just" eaLnBrk="1" fontAlgn="auto" hangingPunct="1">
              <a:spcBef>
                <a:spcPts val="0"/>
              </a:spcBef>
              <a:spcAft>
                <a:spcPts val="0"/>
              </a:spcAft>
              <a:buFont typeface="Arial" panose="020B0604020202020204" pitchFamily="34" charset="0"/>
              <a:buChar char="•"/>
              <a:defRPr/>
            </a:pPr>
            <a:r>
              <a:rPr lang="es-ES" sz="1200" dirty="0">
                <a:latin typeface="+mn-lt"/>
              </a:rPr>
              <a:t>Clase de Karate para la celebración del día del niño.</a:t>
            </a:r>
          </a:p>
          <a:p>
            <a:pPr marL="171450" indent="-171450" algn="just" eaLnBrk="1" fontAlgn="auto" hangingPunct="1">
              <a:spcBef>
                <a:spcPts val="0"/>
              </a:spcBef>
              <a:spcAft>
                <a:spcPts val="0"/>
              </a:spcAft>
              <a:buFont typeface="Arial" panose="020B0604020202020204" pitchFamily="34" charset="0"/>
              <a:buChar char="•"/>
              <a:defRPr/>
            </a:pPr>
            <a:r>
              <a:rPr lang="es-ES" sz="1200" dirty="0">
                <a:latin typeface="+mn-lt"/>
              </a:rPr>
              <a:t>Transmisión especial de FACEBOOK-LIVE para la develación de nuestro muro de las 1000 sonrisas. ¡Vamos por más! </a:t>
            </a:r>
            <a:r>
              <a:rPr lang="es-MX" sz="1200" dirty="0">
                <a:latin typeface="+mn-lt"/>
              </a:rPr>
              <a:t> </a:t>
            </a:r>
          </a:p>
          <a:p>
            <a:pPr marL="171450" indent="-171450" algn="just" eaLnBrk="1" fontAlgn="auto" hangingPunct="1">
              <a:spcBef>
                <a:spcPts val="0"/>
              </a:spcBef>
              <a:spcAft>
                <a:spcPts val="0"/>
              </a:spcAft>
              <a:buFont typeface="Arial" panose="020B0604020202020204" pitchFamily="34" charset="0"/>
              <a:buChar char="•"/>
              <a:defRPr/>
            </a:pPr>
            <a:r>
              <a:rPr lang="es-MX" sz="1200" dirty="0">
                <a:latin typeface="+mn-lt"/>
              </a:rPr>
              <a:t>Entrega de despensas donadas por Fundación Feliz como Liz.</a:t>
            </a:r>
          </a:p>
          <a:p>
            <a:pPr marL="171450" indent="-171450" algn="just" eaLnBrk="1" fontAlgn="auto" hangingPunct="1">
              <a:spcBef>
                <a:spcPts val="0"/>
              </a:spcBef>
              <a:spcAft>
                <a:spcPts val="0"/>
              </a:spcAft>
              <a:buFont typeface="Arial" panose="020B0604020202020204" pitchFamily="34" charset="0"/>
              <a:buChar char="•"/>
              <a:defRPr/>
            </a:pPr>
            <a:r>
              <a:rPr lang="es-ES" sz="1200" dirty="0">
                <a:latin typeface="+mn-lt"/>
              </a:rPr>
              <a:t>Con motivo a la visita de las representantes de </a:t>
            </a:r>
            <a:r>
              <a:rPr lang="es-ES" sz="1200" dirty="0" err="1">
                <a:latin typeface="+mn-lt"/>
              </a:rPr>
              <a:t>Smile</a:t>
            </a:r>
            <a:r>
              <a:rPr lang="es-ES" sz="1200" dirty="0">
                <a:latin typeface="+mn-lt"/>
              </a:rPr>
              <a:t> Train se devela el cuadro de “1000 es el inicio” </a:t>
            </a:r>
          </a:p>
          <a:p>
            <a:pPr marL="171450" indent="-171450" algn="just" eaLnBrk="1" fontAlgn="auto" hangingPunct="1">
              <a:spcBef>
                <a:spcPts val="0"/>
              </a:spcBef>
              <a:spcAft>
                <a:spcPts val="0"/>
              </a:spcAft>
              <a:buFont typeface="Arial" panose="020B0604020202020204" pitchFamily="34" charset="0"/>
              <a:buChar char="•"/>
              <a:defRPr/>
            </a:pPr>
            <a:r>
              <a:rPr lang="es-MX" sz="1200" dirty="0">
                <a:latin typeface="+mn-lt"/>
              </a:rPr>
              <a:t>Visita y Convivencia  con Fernando Morientes (Ex Futbolista del Real Madrid).</a:t>
            </a:r>
          </a:p>
          <a:p>
            <a:pPr marL="171450" indent="-171450" algn="just" eaLnBrk="1" fontAlgn="auto" hangingPunct="1">
              <a:spcBef>
                <a:spcPts val="0"/>
              </a:spcBef>
              <a:spcAft>
                <a:spcPts val="0"/>
              </a:spcAft>
              <a:buFont typeface="Arial" panose="020B0604020202020204" pitchFamily="34" charset="0"/>
              <a:buChar char="•"/>
              <a:defRPr/>
            </a:pPr>
            <a:r>
              <a:rPr lang="es-MX" sz="1200" dirty="0">
                <a:latin typeface="+mn-lt"/>
              </a:rPr>
              <a:t>"Todos por SUMA" 2021</a:t>
            </a:r>
          </a:p>
          <a:p>
            <a:pPr marL="171450" indent="-171450" algn="just" eaLnBrk="1" fontAlgn="auto" hangingPunct="1">
              <a:spcBef>
                <a:spcPts val="0"/>
              </a:spcBef>
              <a:spcAft>
                <a:spcPts val="0"/>
              </a:spcAft>
              <a:buFont typeface="Arial" panose="020B0604020202020204" pitchFamily="34" charset="0"/>
              <a:buChar char="•"/>
              <a:defRPr/>
            </a:pPr>
            <a:r>
              <a:rPr lang="es-ES" sz="1200" dirty="0">
                <a:latin typeface="+mn-lt"/>
              </a:rPr>
              <a:t>Grabación de unas entrevistas a nuestro presidente de consejo Dr. José Maya.</a:t>
            </a:r>
            <a:endParaRPr lang="es-MX" sz="1200" dirty="0">
              <a:latin typeface="+mn-lt"/>
            </a:endParaRPr>
          </a:p>
        </p:txBody>
      </p:sp>
      <p:sp>
        <p:nvSpPr>
          <p:cNvPr id="21" name="CuadroTexto 20">
            <a:extLst>
              <a:ext uri="{FF2B5EF4-FFF2-40B4-BE49-F238E27FC236}">
                <a16:creationId xmlns:a16="http://schemas.microsoft.com/office/drawing/2014/main" id="{128102ED-3428-4770-B1DF-5054D9D134AE}"/>
              </a:ext>
            </a:extLst>
          </p:cNvPr>
          <p:cNvSpPr txBox="1"/>
          <p:nvPr/>
        </p:nvSpPr>
        <p:spPr>
          <a:xfrm>
            <a:off x="6281124" y="892510"/>
            <a:ext cx="4948350" cy="5447645"/>
          </a:xfrm>
          <a:prstGeom prst="rect">
            <a:avLst/>
          </a:prstGeom>
          <a:noFill/>
        </p:spPr>
        <p:txBody>
          <a:bodyPr wrap="square">
            <a:spAutoFit/>
          </a:bodyPr>
          <a:lstStyle/>
          <a:p>
            <a:pPr marL="171450" indent="-171450" algn="just" eaLnBrk="1" fontAlgn="auto" hangingPunct="1">
              <a:spcBef>
                <a:spcPts val="0"/>
              </a:spcBef>
              <a:spcAft>
                <a:spcPts val="0"/>
              </a:spcAft>
              <a:buFont typeface="Arial" panose="020B0604020202020204" pitchFamily="34" charset="0"/>
              <a:buChar char="•"/>
              <a:defRPr/>
            </a:pPr>
            <a:r>
              <a:rPr lang="es-MX" sz="1200" dirty="0">
                <a:latin typeface="+mn-lt"/>
              </a:rPr>
              <a:t>Participación en el 1ER Simulacro Nacional 2021.</a:t>
            </a:r>
          </a:p>
          <a:p>
            <a:pPr marL="171450" indent="-171450" algn="just" eaLnBrk="1" fontAlgn="auto" hangingPunct="1">
              <a:spcBef>
                <a:spcPts val="0"/>
              </a:spcBef>
              <a:spcAft>
                <a:spcPts val="0"/>
              </a:spcAft>
              <a:buFont typeface="Arial" panose="020B0604020202020204" pitchFamily="34" charset="0"/>
              <a:buChar char="•"/>
              <a:defRPr/>
            </a:pPr>
            <a:r>
              <a:rPr lang="es-MX" sz="1200" dirty="0">
                <a:latin typeface="+mn-lt"/>
              </a:rPr>
              <a:t>Toma de memoria fotográfica a todo el staff voluntario y administrativo por  la fotógrafa Ana Roiz .</a:t>
            </a:r>
          </a:p>
          <a:p>
            <a:pPr marL="171450" indent="-171450" algn="just" eaLnBrk="1" fontAlgn="auto" hangingPunct="1">
              <a:spcBef>
                <a:spcPts val="0"/>
              </a:spcBef>
              <a:spcAft>
                <a:spcPts val="0"/>
              </a:spcAft>
              <a:buFont typeface="Arial" panose="020B0604020202020204" pitchFamily="34" charset="0"/>
              <a:buChar char="•"/>
              <a:defRPr/>
            </a:pPr>
            <a:r>
              <a:rPr lang="es-MX" sz="1200" dirty="0">
                <a:latin typeface="+mn-lt"/>
              </a:rPr>
              <a:t>Nombramiento oficial a Centro SUMA como Centro de Liderazgo en Labio y Paladar Hendido México por </a:t>
            </a:r>
            <a:r>
              <a:rPr lang="es-MX" sz="1200" dirty="0" err="1">
                <a:latin typeface="+mn-lt"/>
              </a:rPr>
              <a:t>Smile</a:t>
            </a:r>
            <a:r>
              <a:rPr lang="es-MX" sz="1200" dirty="0">
                <a:latin typeface="+mn-lt"/>
              </a:rPr>
              <a:t> Train Latinoamérica, teniendo como madrina a </a:t>
            </a:r>
            <a:r>
              <a:rPr lang="es-MX" sz="1200" b="1" dirty="0">
                <a:latin typeface="+mn-lt"/>
              </a:rPr>
              <a:t>Miss Universo 2020 Andrea Meza.</a:t>
            </a:r>
          </a:p>
          <a:p>
            <a:pPr marL="171450" indent="-171450" algn="just" eaLnBrk="1" fontAlgn="auto" hangingPunct="1">
              <a:spcBef>
                <a:spcPts val="0"/>
              </a:spcBef>
              <a:spcAft>
                <a:spcPts val="0"/>
              </a:spcAft>
              <a:buFont typeface="Arial" panose="020B0604020202020204" pitchFamily="34" charset="0"/>
              <a:buChar char="•"/>
              <a:defRPr/>
            </a:pPr>
            <a:r>
              <a:rPr lang="es-ES" sz="1200" dirty="0">
                <a:latin typeface="+mn-lt"/>
              </a:rPr>
              <a:t>Grabaciones de capsulas para las redes.</a:t>
            </a:r>
          </a:p>
          <a:p>
            <a:pPr marL="171450" indent="-171450" algn="just" eaLnBrk="1" fontAlgn="auto" hangingPunct="1">
              <a:spcBef>
                <a:spcPts val="0"/>
              </a:spcBef>
              <a:spcAft>
                <a:spcPts val="0"/>
              </a:spcAft>
              <a:buFont typeface="Arial" panose="020B0604020202020204" pitchFamily="34" charset="0"/>
              <a:buChar char="•"/>
              <a:defRPr/>
            </a:pPr>
            <a:r>
              <a:rPr lang="es-ES" sz="1200" dirty="0">
                <a:latin typeface="+mn-lt"/>
              </a:rPr>
              <a:t>Visita  y recorrido en las instalaciones de CLC SUMA-</a:t>
            </a:r>
            <a:r>
              <a:rPr lang="es-ES" sz="1200" dirty="0" err="1">
                <a:latin typeface="+mn-lt"/>
              </a:rPr>
              <a:t>Smile</a:t>
            </a:r>
            <a:r>
              <a:rPr lang="es-ES" sz="1200" dirty="0">
                <a:latin typeface="+mn-lt"/>
              </a:rPr>
              <a:t> Train de la Sra. Raquel </a:t>
            </a:r>
            <a:r>
              <a:rPr lang="es-ES" sz="1200" dirty="0" err="1">
                <a:latin typeface="+mn-lt"/>
              </a:rPr>
              <a:t>Torenberg</a:t>
            </a:r>
            <a:r>
              <a:rPr lang="es-ES" sz="1200" dirty="0">
                <a:latin typeface="+mn-lt"/>
              </a:rPr>
              <a:t> de WIZO México.</a:t>
            </a:r>
          </a:p>
          <a:p>
            <a:pPr marL="171450" indent="-171450" algn="just" eaLnBrk="1" fontAlgn="auto" hangingPunct="1">
              <a:spcBef>
                <a:spcPts val="0"/>
              </a:spcBef>
              <a:spcAft>
                <a:spcPts val="0"/>
              </a:spcAft>
              <a:buFont typeface="Arial" panose="020B0604020202020204" pitchFamily="34" charset="0"/>
              <a:buChar char="•"/>
              <a:defRPr/>
            </a:pPr>
            <a:r>
              <a:rPr lang="es-ES" sz="1200" dirty="0">
                <a:latin typeface="+mn-lt"/>
              </a:rPr>
              <a:t>Entrevista rehabilitación como paciente y profesionista del Lic. Eduardo López.</a:t>
            </a:r>
          </a:p>
          <a:p>
            <a:pPr marL="171450" indent="-171450" algn="just" eaLnBrk="1" fontAlgn="auto" hangingPunct="1">
              <a:spcBef>
                <a:spcPts val="0"/>
              </a:spcBef>
              <a:spcAft>
                <a:spcPts val="0"/>
              </a:spcAft>
              <a:buFont typeface="Arial" panose="020B0604020202020204" pitchFamily="34" charset="0"/>
              <a:buChar char="•"/>
              <a:defRPr/>
            </a:pPr>
            <a:r>
              <a:rPr lang="es-ES" sz="1200" dirty="0">
                <a:latin typeface="+mn-lt"/>
              </a:rPr>
              <a:t>Inauguración del muro ¡Tu Sonrisa nos deja Huella!</a:t>
            </a:r>
          </a:p>
          <a:p>
            <a:pPr marL="171450" indent="-171450" algn="just" eaLnBrk="1" fontAlgn="auto" hangingPunct="1">
              <a:spcBef>
                <a:spcPts val="0"/>
              </a:spcBef>
              <a:spcAft>
                <a:spcPts val="0"/>
              </a:spcAft>
              <a:buFont typeface="Arial" panose="020B0604020202020204" pitchFamily="34" charset="0"/>
              <a:buChar char="•"/>
              <a:defRPr/>
            </a:pPr>
            <a:r>
              <a:rPr lang="es-ES" sz="1200" dirty="0">
                <a:latin typeface="+mn-lt"/>
              </a:rPr>
              <a:t>Grabación de video en lactancia para </a:t>
            </a:r>
            <a:r>
              <a:rPr lang="es-ES" sz="1200" dirty="0" err="1">
                <a:latin typeface="+mn-lt"/>
              </a:rPr>
              <a:t>Smile</a:t>
            </a:r>
            <a:r>
              <a:rPr lang="es-ES" sz="1200" dirty="0">
                <a:latin typeface="+mn-lt"/>
              </a:rPr>
              <a:t> Train. </a:t>
            </a:r>
          </a:p>
          <a:p>
            <a:pPr marL="171450" indent="-171450" algn="just" eaLnBrk="1" fontAlgn="auto" hangingPunct="1">
              <a:spcBef>
                <a:spcPts val="0"/>
              </a:spcBef>
              <a:spcAft>
                <a:spcPts val="0"/>
              </a:spcAft>
              <a:buFont typeface="Arial" panose="020B0604020202020204" pitchFamily="34" charset="0"/>
              <a:buChar char="•"/>
              <a:defRPr/>
            </a:pPr>
            <a:r>
              <a:rPr lang="es-ES" sz="1200" dirty="0">
                <a:latin typeface="+mn-lt"/>
              </a:rPr>
              <a:t>Grabación de reportaje sobre LPH para el programa Venga la alegría.</a:t>
            </a:r>
          </a:p>
          <a:p>
            <a:pPr marL="171450" indent="-171450" algn="just" eaLnBrk="1" fontAlgn="auto" hangingPunct="1">
              <a:spcBef>
                <a:spcPts val="0"/>
              </a:spcBef>
              <a:spcAft>
                <a:spcPts val="0"/>
              </a:spcAft>
              <a:buFont typeface="Arial" panose="020B0604020202020204" pitchFamily="34" charset="0"/>
              <a:buChar char="•"/>
              <a:defRPr/>
            </a:pPr>
            <a:r>
              <a:rPr lang="es-ES" sz="1200" dirty="0">
                <a:latin typeface="+mn-lt"/>
              </a:rPr>
              <a:t>Visita de los Dr. Eduardo Garduño, Dr. Gerson Chinchilla y la Dra. Tatiana Castillo.  </a:t>
            </a:r>
          </a:p>
          <a:p>
            <a:pPr marL="171450" indent="-171450" algn="just" eaLnBrk="1" fontAlgn="auto" hangingPunct="1">
              <a:spcBef>
                <a:spcPts val="0"/>
              </a:spcBef>
              <a:spcAft>
                <a:spcPts val="0"/>
              </a:spcAft>
              <a:buFont typeface="Arial" panose="020B0604020202020204" pitchFamily="34" charset="0"/>
              <a:buChar char="•"/>
              <a:defRPr/>
            </a:pPr>
            <a:r>
              <a:rPr lang="es-ES" sz="1200" dirty="0">
                <a:latin typeface="+mn-lt"/>
              </a:rPr>
              <a:t> Visita de Vinculación y Colaboración Arq. José Luis Hernández Bañuelos.</a:t>
            </a:r>
          </a:p>
          <a:p>
            <a:pPr marL="171450" indent="-171450" algn="just" eaLnBrk="1" fontAlgn="auto" hangingPunct="1">
              <a:spcBef>
                <a:spcPts val="0"/>
              </a:spcBef>
              <a:spcAft>
                <a:spcPts val="0"/>
              </a:spcAft>
              <a:buFont typeface="Arial" panose="020B0604020202020204" pitchFamily="34" charset="0"/>
              <a:buChar char="•"/>
              <a:defRPr/>
            </a:pPr>
            <a:r>
              <a:rPr lang="es-ES" sz="1200" dirty="0">
                <a:latin typeface="+mn-lt"/>
              </a:rPr>
              <a:t>Visita del Lic. Erick Jafet Vidaña Pereyra director general del DIF de Acayucan Veracruz </a:t>
            </a:r>
          </a:p>
          <a:p>
            <a:pPr marL="171450" indent="-171450" algn="just" eaLnBrk="1" fontAlgn="auto" hangingPunct="1">
              <a:spcBef>
                <a:spcPts val="0"/>
              </a:spcBef>
              <a:spcAft>
                <a:spcPts val="0"/>
              </a:spcAft>
              <a:buFont typeface="Arial" panose="020B0604020202020204" pitchFamily="34" charset="0"/>
              <a:buChar char="•"/>
              <a:defRPr/>
            </a:pPr>
            <a:r>
              <a:rPr lang="es-ES" sz="1200" dirty="0">
                <a:latin typeface="+mn-lt"/>
              </a:rPr>
              <a:t>  Visita grupo 700</a:t>
            </a:r>
          </a:p>
          <a:p>
            <a:pPr marL="171450" indent="-171450" algn="just" eaLnBrk="1" fontAlgn="auto" hangingPunct="1">
              <a:spcBef>
                <a:spcPts val="0"/>
              </a:spcBef>
              <a:spcAft>
                <a:spcPts val="0"/>
              </a:spcAft>
              <a:buFont typeface="Arial" panose="020B0604020202020204" pitchFamily="34" charset="0"/>
              <a:buChar char="•"/>
              <a:defRPr/>
            </a:pPr>
            <a:r>
              <a:rPr lang="es-ES" sz="1200" dirty="0">
                <a:latin typeface="+mn-lt"/>
              </a:rPr>
              <a:t>Participación en XX Congreso nacional  Online de labio y paladar hendido.</a:t>
            </a:r>
          </a:p>
          <a:p>
            <a:pPr marL="171450" indent="-171450" algn="just" eaLnBrk="1" fontAlgn="auto" hangingPunct="1">
              <a:spcBef>
                <a:spcPts val="0"/>
              </a:spcBef>
              <a:spcAft>
                <a:spcPts val="0"/>
              </a:spcAft>
              <a:buFont typeface="Arial" panose="020B0604020202020204" pitchFamily="34" charset="0"/>
              <a:buChar char="•"/>
              <a:defRPr/>
            </a:pPr>
            <a:r>
              <a:rPr lang="es-ES" sz="1200" dirty="0">
                <a:latin typeface="+mn-lt"/>
              </a:rPr>
              <a:t>Elaboración del Mural en  lactancia/Nutrición.</a:t>
            </a:r>
          </a:p>
          <a:p>
            <a:pPr marL="171450" indent="-171450" algn="just" eaLnBrk="1" fontAlgn="auto" hangingPunct="1">
              <a:spcBef>
                <a:spcPts val="0"/>
              </a:spcBef>
              <a:spcAft>
                <a:spcPts val="0"/>
              </a:spcAft>
              <a:buFont typeface="Arial" panose="020B0604020202020204" pitchFamily="34" charset="0"/>
              <a:buChar char="•"/>
              <a:defRPr/>
            </a:pPr>
            <a:r>
              <a:rPr lang="es-ES" sz="1200" dirty="0">
                <a:latin typeface="+mn-lt"/>
              </a:rPr>
              <a:t>Función de teatro “Una vez en la Isla”</a:t>
            </a:r>
          </a:p>
          <a:p>
            <a:pPr marL="171450" indent="-171450" algn="just" eaLnBrk="1" fontAlgn="auto" hangingPunct="1">
              <a:spcBef>
                <a:spcPts val="0"/>
              </a:spcBef>
              <a:spcAft>
                <a:spcPts val="0"/>
              </a:spcAft>
              <a:buFont typeface="Arial" panose="020B0604020202020204" pitchFamily="34" charset="0"/>
              <a:buChar char="•"/>
              <a:defRPr/>
            </a:pPr>
            <a:r>
              <a:rPr lang="es-ES" sz="1200" dirty="0">
                <a:latin typeface="+mn-lt"/>
              </a:rPr>
              <a:t>Convivencia </a:t>
            </a:r>
            <a:r>
              <a:rPr lang="es-ES" sz="1200" dirty="0" err="1">
                <a:latin typeface="+mn-lt"/>
              </a:rPr>
              <a:t>Teia</a:t>
            </a:r>
            <a:r>
              <a:rPr lang="es-ES" sz="1200" dirty="0">
                <a:latin typeface="+mn-lt"/>
              </a:rPr>
              <a:t> </a:t>
            </a:r>
            <a:r>
              <a:rPr lang="es-ES" sz="1200" dirty="0" err="1">
                <a:latin typeface="+mn-lt"/>
              </a:rPr>
              <a:t>Beauty</a:t>
            </a:r>
            <a:r>
              <a:rPr lang="es-ES" sz="1200" dirty="0">
                <a:latin typeface="+mn-lt"/>
              </a:rPr>
              <a:t> Lounge y </a:t>
            </a:r>
            <a:r>
              <a:rPr lang="es-ES" sz="1200" dirty="0" err="1">
                <a:latin typeface="+mn-lt"/>
              </a:rPr>
              <a:t>Jitte</a:t>
            </a:r>
            <a:r>
              <a:rPr lang="es-ES" sz="1200" dirty="0">
                <a:latin typeface="+mn-lt"/>
              </a:rPr>
              <a:t> Karate Do.</a:t>
            </a:r>
          </a:p>
          <a:p>
            <a:pPr marL="171450" indent="-171450" algn="just" eaLnBrk="1" fontAlgn="auto" hangingPunct="1">
              <a:spcBef>
                <a:spcPts val="0"/>
              </a:spcBef>
              <a:spcAft>
                <a:spcPts val="0"/>
              </a:spcAft>
              <a:buFont typeface="Arial" panose="020B0604020202020204" pitchFamily="34" charset="0"/>
              <a:buChar char="•"/>
              <a:defRPr/>
            </a:pPr>
            <a:r>
              <a:rPr lang="es-ES" sz="1200" dirty="0">
                <a:latin typeface="+mn-lt"/>
              </a:rPr>
              <a:t>Filmación  de videos con la fundación Pablo </a:t>
            </a:r>
            <a:r>
              <a:rPr lang="es-ES" sz="1200" dirty="0" err="1">
                <a:latin typeface="+mn-lt"/>
              </a:rPr>
              <a:t>Landsmanas</a:t>
            </a:r>
            <a:r>
              <a:rPr lang="es-ES" sz="1200" dirty="0">
                <a:latin typeface="+mn-lt"/>
              </a:rPr>
              <a:t>: una alianza que dibuja sonrisas</a:t>
            </a:r>
            <a:endParaRPr lang="es-MX" sz="1200" dirty="0">
              <a:latin typeface="+mn-lt"/>
            </a:endParaRPr>
          </a:p>
          <a:p>
            <a:pPr marL="171450" indent="-171450" algn="just" eaLnBrk="1" fontAlgn="auto" hangingPunct="1">
              <a:spcBef>
                <a:spcPts val="0"/>
              </a:spcBef>
              <a:spcAft>
                <a:spcPts val="0"/>
              </a:spcAft>
              <a:buFont typeface="Arial" panose="020B0604020202020204" pitchFamily="34" charset="0"/>
              <a:buChar char="•"/>
              <a:defRPr/>
            </a:pPr>
            <a:r>
              <a:rPr lang="es-MX" sz="1200" dirty="0">
                <a:latin typeface="+mn-lt"/>
              </a:rPr>
              <a:t>Evento Art </a:t>
            </a:r>
            <a:r>
              <a:rPr lang="es-MX" sz="1200" dirty="0" err="1">
                <a:latin typeface="+mn-lt"/>
              </a:rPr>
              <a:t>Impact</a:t>
            </a:r>
            <a:r>
              <a:rPr lang="es-MX" sz="1200" dirty="0">
                <a:latin typeface="+mn-lt"/>
              </a:rPr>
              <a:t> </a:t>
            </a:r>
            <a:r>
              <a:rPr lang="es-MX" sz="1200" dirty="0" err="1">
                <a:latin typeface="+mn-lt"/>
              </a:rPr>
              <a:t>for</a:t>
            </a:r>
            <a:r>
              <a:rPr lang="es-MX" sz="1200" dirty="0">
                <a:latin typeface="+mn-lt"/>
              </a:rPr>
              <a:t> </a:t>
            </a:r>
            <a:r>
              <a:rPr lang="es-MX" sz="1200" dirty="0" err="1">
                <a:latin typeface="+mn-lt"/>
              </a:rPr>
              <a:t>Health</a:t>
            </a:r>
            <a:r>
              <a:rPr lang="es-MX" sz="1200" dirty="0">
                <a:latin typeface="+mn-lt"/>
              </a:rPr>
              <a:t> (</a:t>
            </a:r>
            <a:r>
              <a:rPr lang="es-MX" sz="1200" dirty="0" err="1">
                <a:latin typeface="+mn-lt"/>
              </a:rPr>
              <a:t>World</a:t>
            </a:r>
            <a:r>
              <a:rPr lang="es-MX" sz="1200" dirty="0">
                <a:latin typeface="+mn-lt"/>
              </a:rPr>
              <a:t> </a:t>
            </a:r>
            <a:r>
              <a:rPr lang="es-MX" sz="1200" dirty="0" err="1">
                <a:latin typeface="+mn-lt"/>
              </a:rPr>
              <a:t>Health</a:t>
            </a:r>
            <a:r>
              <a:rPr lang="es-MX" sz="1200" dirty="0">
                <a:latin typeface="+mn-lt"/>
              </a:rPr>
              <a:t> </a:t>
            </a:r>
            <a:r>
              <a:rPr lang="es-MX" sz="1200" dirty="0" err="1">
                <a:latin typeface="+mn-lt"/>
              </a:rPr>
              <a:t>Organization</a:t>
            </a:r>
            <a:r>
              <a:rPr lang="es-MX" sz="1200" dirty="0">
                <a:latin typeface="+mn-lt"/>
              </a:rPr>
              <a:t> )</a:t>
            </a:r>
          </a:p>
          <a:p>
            <a:pPr marL="171450" indent="-171450" algn="just" eaLnBrk="1" fontAlgn="auto" hangingPunct="1">
              <a:spcBef>
                <a:spcPts val="0"/>
              </a:spcBef>
              <a:spcAft>
                <a:spcPts val="0"/>
              </a:spcAft>
              <a:buFont typeface="Arial" panose="020B0604020202020204" pitchFamily="34" charset="0"/>
              <a:buChar char="•"/>
              <a:defRPr/>
            </a:pPr>
            <a:endParaRPr lang="es-MX" sz="1200" dirty="0">
              <a:latin typeface="+mn-lt"/>
            </a:endParaRPr>
          </a:p>
        </p:txBody>
      </p:sp>
    </p:spTree>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ítulo 1">
            <a:extLst>
              <a:ext uri="{FF2B5EF4-FFF2-40B4-BE49-F238E27FC236}">
                <a16:creationId xmlns:a16="http://schemas.microsoft.com/office/drawing/2014/main" id="{75106231-9D39-47D9-8738-3DD0495BC678}"/>
              </a:ext>
            </a:extLst>
          </p:cNvPr>
          <p:cNvSpPr>
            <a:spLocks noGrp="1" noChangeArrowheads="1"/>
          </p:cNvSpPr>
          <p:nvPr>
            <p:ph type="title"/>
          </p:nvPr>
        </p:nvSpPr>
        <p:spPr/>
        <p:txBody>
          <a:bodyPr/>
          <a:lstStyle/>
          <a:p>
            <a:pPr eaLnBrk="1" hangingPunct="1"/>
            <a:endParaRPr lang="es-MX" altLang="es-MX"/>
          </a:p>
        </p:txBody>
      </p:sp>
      <p:sp>
        <p:nvSpPr>
          <p:cNvPr id="24579" name="Marcador de contenido 2">
            <a:extLst>
              <a:ext uri="{FF2B5EF4-FFF2-40B4-BE49-F238E27FC236}">
                <a16:creationId xmlns:a16="http://schemas.microsoft.com/office/drawing/2014/main" id="{EE5B02DC-9B71-42C0-970B-6EDB41706BA0}"/>
              </a:ext>
            </a:extLst>
          </p:cNvPr>
          <p:cNvSpPr>
            <a:spLocks noGrp="1" noChangeArrowheads="1"/>
          </p:cNvSpPr>
          <p:nvPr>
            <p:ph idx="1"/>
          </p:nvPr>
        </p:nvSpPr>
        <p:spPr/>
        <p:txBody>
          <a:bodyPr/>
          <a:lstStyle/>
          <a:p>
            <a:pPr eaLnBrk="1" hangingPunct="1"/>
            <a:endParaRPr lang="es-MX" altLang="es-MX"/>
          </a:p>
        </p:txBody>
      </p:sp>
      <p:pic>
        <p:nvPicPr>
          <p:cNvPr id="24580" name="Imagen 3">
            <a:extLst>
              <a:ext uri="{FF2B5EF4-FFF2-40B4-BE49-F238E27FC236}">
                <a16:creationId xmlns:a16="http://schemas.microsoft.com/office/drawing/2014/main" id="{09DB7651-90F8-4680-B863-EA4C8AC84F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a:extLst>
              <a:ext uri="{FF2B5EF4-FFF2-40B4-BE49-F238E27FC236}">
                <a16:creationId xmlns:a16="http://schemas.microsoft.com/office/drawing/2014/main" id="{0388EE9D-3227-4031-A0CB-EDC6682C7C4F}"/>
              </a:ext>
            </a:extLst>
          </p:cNvPr>
          <p:cNvSpPr txBox="1"/>
          <p:nvPr/>
        </p:nvSpPr>
        <p:spPr>
          <a:xfrm>
            <a:off x="719138" y="639763"/>
            <a:ext cx="4495800" cy="554037"/>
          </a:xfrm>
          <a:prstGeom prst="rect">
            <a:avLst/>
          </a:prstGeom>
          <a:noFill/>
        </p:spPr>
        <p:txBody>
          <a:bodyPr>
            <a:spAutoFit/>
          </a:bodyPr>
          <a:lstStyle/>
          <a:p>
            <a:pPr algn="just" eaLnBrk="1" fontAlgn="auto" hangingPunct="1">
              <a:spcBef>
                <a:spcPts val="0"/>
              </a:spcBef>
              <a:spcAft>
                <a:spcPts val="0"/>
              </a:spcAft>
              <a:defRPr/>
            </a:pPr>
            <a:r>
              <a:rPr lang="es-MX" sz="1600" b="1" dirty="0">
                <a:solidFill>
                  <a:schemeClr val="bg1">
                    <a:lumMod val="50000"/>
                  </a:schemeClr>
                </a:solidFill>
                <a:latin typeface="+mn-lt"/>
              </a:rPr>
              <a:t>Eventos</a:t>
            </a:r>
          </a:p>
          <a:p>
            <a:pPr algn="just" eaLnBrk="1" fontAlgn="auto" hangingPunct="1">
              <a:spcBef>
                <a:spcPts val="0"/>
              </a:spcBef>
              <a:spcAft>
                <a:spcPts val="0"/>
              </a:spcAft>
              <a:defRPr/>
            </a:pPr>
            <a:endParaRPr lang="es-MX" sz="1400" dirty="0">
              <a:latin typeface="+mn-lt"/>
            </a:endParaRPr>
          </a:p>
        </p:txBody>
      </p:sp>
      <p:pic>
        <p:nvPicPr>
          <p:cNvPr id="24582" name="docshape96" descr="Cara de una persona  Descripción generada automáticamente con confianza baja">
            <a:extLst>
              <a:ext uri="{FF2B5EF4-FFF2-40B4-BE49-F238E27FC236}">
                <a16:creationId xmlns:a16="http://schemas.microsoft.com/office/drawing/2014/main" id="{EBE15E97-6473-4DE9-9259-9741F0A520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675" y="1027113"/>
            <a:ext cx="377825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Imagen 1">
            <a:extLst>
              <a:ext uri="{FF2B5EF4-FFF2-40B4-BE49-F238E27FC236}">
                <a16:creationId xmlns:a16="http://schemas.microsoft.com/office/drawing/2014/main" id="{818BF07C-EABD-4697-97C8-4181A2BB0CF3}"/>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277350" y="1252538"/>
            <a:ext cx="2111375"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Imagen 9">
            <a:extLst>
              <a:ext uri="{FF2B5EF4-FFF2-40B4-BE49-F238E27FC236}">
                <a16:creationId xmlns:a16="http://schemas.microsoft.com/office/drawing/2014/main" id="{126EE0A5-10DC-4B07-BFA8-753C686217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5438" y="1144588"/>
            <a:ext cx="1827212" cy="228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Imagen 10">
            <a:extLst>
              <a:ext uri="{FF2B5EF4-FFF2-40B4-BE49-F238E27FC236}">
                <a16:creationId xmlns:a16="http://schemas.microsoft.com/office/drawing/2014/main" id="{45B81AF0-F2A0-41B7-B3EB-43DA0D0AA2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23509" b="15790"/>
          <a:stretch>
            <a:fillRect/>
          </a:stretch>
        </p:blipFill>
        <p:spPr bwMode="auto">
          <a:xfrm>
            <a:off x="671513" y="3429000"/>
            <a:ext cx="2665412"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Imagen 18">
            <a:extLst>
              <a:ext uri="{FF2B5EF4-FFF2-40B4-BE49-F238E27FC236}">
                <a16:creationId xmlns:a16="http://schemas.microsoft.com/office/drawing/2014/main" id="{5377FC28-2622-4213-86B4-04002248FA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41675" y="3429000"/>
            <a:ext cx="2689225"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2">
            <a:extLst>
              <a:ext uri="{FF2B5EF4-FFF2-40B4-BE49-F238E27FC236}">
                <a16:creationId xmlns:a16="http://schemas.microsoft.com/office/drawing/2014/main" id="{3A05CD33-8978-4C41-910B-68368009FD0F}"/>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6299200" y="379413"/>
            <a:ext cx="2633663" cy="26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3">
            <a:extLst>
              <a:ext uri="{FF2B5EF4-FFF2-40B4-BE49-F238E27FC236}">
                <a16:creationId xmlns:a16="http://schemas.microsoft.com/office/drawing/2014/main" id="{8BB0B648-46B6-4432-AB38-D158B8A54EA3}"/>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6334125" y="3116263"/>
            <a:ext cx="2633663" cy="26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4">
            <a:extLst>
              <a:ext uri="{FF2B5EF4-FFF2-40B4-BE49-F238E27FC236}">
                <a16:creationId xmlns:a16="http://schemas.microsoft.com/office/drawing/2014/main" id="{4415885B-4A13-4A16-B194-01E031904552}"/>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9269413" y="2727325"/>
            <a:ext cx="2127250"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docshapegroup1">
            <a:extLst>
              <a:ext uri="{FF2B5EF4-FFF2-40B4-BE49-F238E27FC236}">
                <a16:creationId xmlns:a16="http://schemas.microsoft.com/office/drawing/2014/main" id="{939814CA-BCA7-41BF-8213-76A5E495993D}"/>
              </a:ext>
            </a:extLst>
          </p:cNvPr>
          <p:cNvGrpSpPr>
            <a:grpSpLocks/>
          </p:cNvGrpSpPr>
          <p:nvPr/>
        </p:nvGrpSpPr>
        <p:grpSpPr bwMode="auto">
          <a:xfrm>
            <a:off x="471488" y="6172200"/>
            <a:ext cx="5635625" cy="46038"/>
            <a:chOff x="11" y="15587"/>
            <a:chExt cx="12229" cy="72"/>
          </a:xfrm>
        </p:grpSpPr>
        <p:sp>
          <p:nvSpPr>
            <p:cNvPr id="15" name="docshape2">
              <a:extLst>
                <a:ext uri="{FF2B5EF4-FFF2-40B4-BE49-F238E27FC236}">
                  <a16:creationId xmlns:a16="http://schemas.microsoft.com/office/drawing/2014/main" id="{758E2572-29D7-46B1-9740-FAB83D5EF862}"/>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16" name="docshape3">
              <a:extLst>
                <a:ext uri="{FF2B5EF4-FFF2-40B4-BE49-F238E27FC236}">
                  <a16:creationId xmlns:a16="http://schemas.microsoft.com/office/drawing/2014/main" id="{717BFBC4-CFBC-4C2E-9B01-14FBE92C9770}"/>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grpSp>
        <p:nvGrpSpPr>
          <p:cNvPr id="18" name="docshapegroup1">
            <a:extLst>
              <a:ext uri="{FF2B5EF4-FFF2-40B4-BE49-F238E27FC236}">
                <a16:creationId xmlns:a16="http://schemas.microsoft.com/office/drawing/2014/main" id="{DDC85F87-BFAB-45DA-B67C-968562DE0417}"/>
              </a:ext>
            </a:extLst>
          </p:cNvPr>
          <p:cNvGrpSpPr>
            <a:grpSpLocks/>
          </p:cNvGrpSpPr>
          <p:nvPr/>
        </p:nvGrpSpPr>
        <p:grpSpPr bwMode="auto">
          <a:xfrm>
            <a:off x="6084888" y="6172200"/>
            <a:ext cx="5635625" cy="46038"/>
            <a:chOff x="11" y="15587"/>
            <a:chExt cx="12229" cy="72"/>
          </a:xfrm>
        </p:grpSpPr>
        <p:sp>
          <p:nvSpPr>
            <p:cNvPr id="19" name="docshape2">
              <a:extLst>
                <a:ext uri="{FF2B5EF4-FFF2-40B4-BE49-F238E27FC236}">
                  <a16:creationId xmlns:a16="http://schemas.microsoft.com/office/drawing/2014/main" id="{2A3D2A62-200D-482D-B1A1-EC8B5D241577}"/>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20" name="docshape3">
              <a:extLst>
                <a:ext uri="{FF2B5EF4-FFF2-40B4-BE49-F238E27FC236}">
                  <a16:creationId xmlns:a16="http://schemas.microsoft.com/office/drawing/2014/main" id="{8A45E4CB-F3A1-470A-A97F-D2565EA4D1E9}"/>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spTree>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agen 3">
            <a:extLst>
              <a:ext uri="{FF2B5EF4-FFF2-40B4-BE49-F238E27FC236}">
                <a16:creationId xmlns:a16="http://schemas.microsoft.com/office/drawing/2014/main" id="{83DA95D6-4D54-4FCC-9A48-C37983DCC2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74"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3" name="docshapegroup1">
            <a:extLst>
              <a:ext uri="{FF2B5EF4-FFF2-40B4-BE49-F238E27FC236}">
                <a16:creationId xmlns:a16="http://schemas.microsoft.com/office/drawing/2014/main" id="{EC77928E-EC3F-4752-BB09-866C1EFD8423}"/>
              </a:ext>
            </a:extLst>
          </p:cNvPr>
          <p:cNvGrpSpPr>
            <a:grpSpLocks/>
          </p:cNvGrpSpPr>
          <p:nvPr/>
        </p:nvGrpSpPr>
        <p:grpSpPr bwMode="auto">
          <a:xfrm>
            <a:off x="471488" y="6172200"/>
            <a:ext cx="5635625" cy="46038"/>
            <a:chOff x="11" y="15587"/>
            <a:chExt cx="12229" cy="72"/>
          </a:xfrm>
        </p:grpSpPr>
        <p:sp>
          <p:nvSpPr>
            <p:cNvPr id="25618" name="docshape2">
              <a:extLst>
                <a:ext uri="{FF2B5EF4-FFF2-40B4-BE49-F238E27FC236}">
                  <a16:creationId xmlns:a16="http://schemas.microsoft.com/office/drawing/2014/main" id="{9047515F-892C-4A1E-94A1-B41C371ACD9D}"/>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25619" name="docshape3">
              <a:extLst>
                <a:ext uri="{FF2B5EF4-FFF2-40B4-BE49-F238E27FC236}">
                  <a16:creationId xmlns:a16="http://schemas.microsoft.com/office/drawing/2014/main" id="{0B8541EA-B1EE-46E0-A190-E6DF61E540E7}"/>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grpSp>
        <p:nvGrpSpPr>
          <p:cNvPr id="25604" name="docshapegroup1">
            <a:extLst>
              <a:ext uri="{FF2B5EF4-FFF2-40B4-BE49-F238E27FC236}">
                <a16:creationId xmlns:a16="http://schemas.microsoft.com/office/drawing/2014/main" id="{3639F479-1C3E-4620-9A32-81154320F5C9}"/>
              </a:ext>
            </a:extLst>
          </p:cNvPr>
          <p:cNvGrpSpPr>
            <a:grpSpLocks/>
          </p:cNvGrpSpPr>
          <p:nvPr/>
        </p:nvGrpSpPr>
        <p:grpSpPr bwMode="auto">
          <a:xfrm>
            <a:off x="6084888" y="6172200"/>
            <a:ext cx="5635625" cy="46038"/>
            <a:chOff x="11" y="15587"/>
            <a:chExt cx="12229" cy="72"/>
          </a:xfrm>
        </p:grpSpPr>
        <p:sp>
          <p:nvSpPr>
            <p:cNvPr id="25616" name="docshape2">
              <a:extLst>
                <a:ext uri="{FF2B5EF4-FFF2-40B4-BE49-F238E27FC236}">
                  <a16:creationId xmlns:a16="http://schemas.microsoft.com/office/drawing/2014/main" id="{6156D7CF-6BAF-4E83-9BEE-B08823213C52}"/>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25617" name="docshape3">
              <a:extLst>
                <a:ext uri="{FF2B5EF4-FFF2-40B4-BE49-F238E27FC236}">
                  <a16:creationId xmlns:a16="http://schemas.microsoft.com/office/drawing/2014/main" id="{0BB24A2E-6323-4339-BB5E-6F0D6090F547}"/>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sp>
        <p:nvSpPr>
          <p:cNvPr id="14" name="Esquina doblada 13">
            <a:hlinkClick r:id="rId3" action="ppaction://hlinksldjump" tooltip="Contenido"/>
            <a:extLst>
              <a:ext uri="{FF2B5EF4-FFF2-40B4-BE49-F238E27FC236}">
                <a16:creationId xmlns:a16="http://schemas.microsoft.com/office/drawing/2014/main" id="{B457FE28-0F6F-400E-9BC5-68C8F2A7C23A}"/>
              </a:ext>
            </a:extLst>
          </p:cNvPr>
          <p:cNvSpPr/>
          <p:nvPr/>
        </p:nvSpPr>
        <p:spPr>
          <a:xfrm>
            <a:off x="11391900" y="452438"/>
            <a:ext cx="195263" cy="268287"/>
          </a:xfrm>
          <a:prstGeom prst="foldedCorner">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5" name="Flecha derecha 14">
            <a:hlinkClick r:id="" action="ppaction://hlinkshowjump?jump=nextslide"/>
            <a:extLst>
              <a:ext uri="{FF2B5EF4-FFF2-40B4-BE49-F238E27FC236}">
                <a16:creationId xmlns:a16="http://schemas.microsoft.com/office/drawing/2014/main" id="{212BAD47-833F-466C-88F8-C13D73E0FA63}"/>
              </a:ext>
            </a:extLst>
          </p:cNvPr>
          <p:cNvSpPr/>
          <p:nvPr/>
        </p:nvSpPr>
        <p:spPr>
          <a:xfrm>
            <a:off x="11447463" y="836613"/>
            <a:ext cx="128587" cy="203200"/>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6" name="Flecha derecha 15">
            <a:hlinkClick r:id="" action="ppaction://hlinkshowjump?jump=previousslide"/>
            <a:extLst>
              <a:ext uri="{FF2B5EF4-FFF2-40B4-BE49-F238E27FC236}">
                <a16:creationId xmlns:a16="http://schemas.microsoft.com/office/drawing/2014/main" id="{B0B8FB74-8F30-4127-AAF7-9DF3D37B8F86}"/>
              </a:ext>
            </a:extLst>
          </p:cNvPr>
          <p:cNvSpPr/>
          <p:nvPr/>
        </p:nvSpPr>
        <p:spPr>
          <a:xfrm rot="10800000">
            <a:off x="11414125" y="1112838"/>
            <a:ext cx="130175" cy="204787"/>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2" name="CuadroTexto 11">
            <a:extLst>
              <a:ext uri="{FF2B5EF4-FFF2-40B4-BE49-F238E27FC236}">
                <a16:creationId xmlns:a16="http://schemas.microsoft.com/office/drawing/2014/main" id="{38E501EC-4C03-47CB-A589-DE23E1AAB943}"/>
              </a:ext>
            </a:extLst>
          </p:cNvPr>
          <p:cNvSpPr txBox="1"/>
          <p:nvPr/>
        </p:nvSpPr>
        <p:spPr>
          <a:xfrm>
            <a:off x="709613" y="525463"/>
            <a:ext cx="4540250" cy="338137"/>
          </a:xfrm>
          <a:prstGeom prst="rect">
            <a:avLst/>
          </a:prstGeom>
          <a:noFill/>
        </p:spPr>
        <p:txBody>
          <a:bodyPr>
            <a:spAutoFit/>
          </a:bodyPr>
          <a:lstStyle/>
          <a:p>
            <a:pPr eaLnBrk="1" fontAlgn="auto" hangingPunct="1">
              <a:spcBef>
                <a:spcPts val="0"/>
              </a:spcBef>
              <a:spcAft>
                <a:spcPts val="0"/>
              </a:spcAft>
              <a:defRPr/>
            </a:pPr>
            <a:r>
              <a:rPr lang="es-ES" sz="1600" b="1" dirty="0">
                <a:solidFill>
                  <a:schemeClr val="bg1">
                    <a:lumMod val="50000"/>
                  </a:schemeClr>
                </a:solidFill>
                <a:latin typeface="+mn-lt"/>
              </a:rPr>
              <a:t>Comunicación Social</a:t>
            </a:r>
          </a:p>
        </p:txBody>
      </p:sp>
      <p:sp>
        <p:nvSpPr>
          <p:cNvPr id="18" name="CuadroTexto 17">
            <a:extLst>
              <a:ext uri="{FF2B5EF4-FFF2-40B4-BE49-F238E27FC236}">
                <a16:creationId xmlns:a16="http://schemas.microsoft.com/office/drawing/2014/main" id="{F9F7FFED-1C66-4C15-9FE0-40B2B272D8F8}"/>
              </a:ext>
            </a:extLst>
          </p:cNvPr>
          <p:cNvSpPr txBox="1"/>
          <p:nvPr/>
        </p:nvSpPr>
        <p:spPr>
          <a:xfrm>
            <a:off x="735013" y="1141413"/>
            <a:ext cx="5181600" cy="2339102"/>
          </a:xfrm>
          <a:prstGeom prst="rect">
            <a:avLst/>
          </a:prstGeom>
          <a:noFill/>
        </p:spPr>
        <p:txBody>
          <a:bodyPr>
            <a:spAutoFit/>
          </a:bodyPr>
          <a:lstStyle/>
          <a:p>
            <a:pPr eaLnBrk="1" fontAlgn="auto" hangingPunct="1">
              <a:spcBef>
                <a:spcPts val="0"/>
              </a:spcBef>
              <a:spcAft>
                <a:spcPts val="0"/>
              </a:spcAft>
              <a:defRPr/>
            </a:pPr>
            <a:r>
              <a:rPr lang="es-MX" sz="1200" dirty="0">
                <a:latin typeface="+mn-lt"/>
              </a:rPr>
              <a:t>En este año posterior a la pandemia por Covid-19, fue importante dar impulso a la difusión por medios digitales de nuestra labor, por lo tanto las redes sociales han sido un gran aliado aunado al esfuerzo de todo nuestro personal para llevar este mensaje:</a:t>
            </a:r>
          </a:p>
          <a:p>
            <a:pPr eaLnBrk="1" fontAlgn="auto" hangingPunct="1">
              <a:spcBef>
                <a:spcPts val="0"/>
              </a:spcBef>
              <a:spcAft>
                <a:spcPts val="0"/>
              </a:spcAft>
              <a:defRPr/>
            </a:pPr>
            <a:endParaRPr lang="es-MX" sz="1200" dirty="0">
              <a:latin typeface="+mn-lt"/>
            </a:endParaRPr>
          </a:p>
          <a:p>
            <a:pPr eaLnBrk="1" fontAlgn="auto" hangingPunct="1">
              <a:spcBef>
                <a:spcPts val="0"/>
              </a:spcBef>
              <a:spcAft>
                <a:spcPts val="0"/>
              </a:spcAft>
              <a:defRPr/>
            </a:pPr>
            <a:endParaRPr lang="es-MX" sz="1400" dirty="0">
              <a:latin typeface="+mn-lt"/>
            </a:endParaRPr>
          </a:p>
          <a:p>
            <a:pPr marL="171450" indent="-171450" eaLnBrk="1" fontAlgn="auto" hangingPunct="1">
              <a:spcBef>
                <a:spcPts val="0"/>
              </a:spcBef>
              <a:spcAft>
                <a:spcPts val="0"/>
              </a:spcAft>
              <a:buFont typeface="Arial" panose="020B0604020202020204" pitchFamily="34" charset="0"/>
              <a:buChar char="•"/>
              <a:defRPr/>
            </a:pPr>
            <a:r>
              <a:rPr lang="es-MX" sz="1200" dirty="0">
                <a:latin typeface="+mn-lt"/>
              </a:rPr>
              <a:t>Se realizaron videos para </a:t>
            </a:r>
            <a:r>
              <a:rPr lang="es-MX" sz="1200" dirty="0" err="1">
                <a:latin typeface="+mn-lt"/>
              </a:rPr>
              <a:t>You</a:t>
            </a:r>
            <a:r>
              <a:rPr lang="es-MX" sz="1200" dirty="0">
                <a:latin typeface="+mn-lt"/>
              </a:rPr>
              <a:t> </a:t>
            </a:r>
            <a:r>
              <a:rPr lang="es-MX" sz="1200" dirty="0" err="1">
                <a:latin typeface="+mn-lt"/>
              </a:rPr>
              <a:t>Tube</a:t>
            </a:r>
            <a:endParaRPr lang="es-MX" sz="1200" dirty="0">
              <a:latin typeface="+mn-lt"/>
            </a:endParaRPr>
          </a:p>
          <a:p>
            <a:pPr eaLnBrk="1" fontAlgn="auto" hangingPunct="1">
              <a:spcBef>
                <a:spcPts val="0"/>
              </a:spcBef>
              <a:spcAft>
                <a:spcPts val="0"/>
              </a:spcAft>
              <a:defRPr/>
            </a:pPr>
            <a:r>
              <a:rPr lang="es-MX" sz="1200" dirty="0">
                <a:latin typeface="+mn-lt"/>
              </a:rPr>
              <a:t>      y publicaciones en Instagram</a:t>
            </a:r>
          </a:p>
          <a:p>
            <a:pPr marL="171450" indent="-171450" eaLnBrk="1" fontAlgn="auto" hangingPunct="1">
              <a:spcBef>
                <a:spcPts val="0"/>
              </a:spcBef>
              <a:spcAft>
                <a:spcPts val="0"/>
              </a:spcAft>
              <a:buFont typeface="Arial" panose="020B0604020202020204" pitchFamily="34" charset="0"/>
              <a:buChar char="•"/>
              <a:defRPr/>
            </a:pPr>
            <a:r>
              <a:rPr lang="es-MX" sz="1200" dirty="0">
                <a:latin typeface="+mn-lt"/>
              </a:rPr>
              <a:t>Facebook live, con diferentes temáticas</a:t>
            </a:r>
          </a:p>
          <a:p>
            <a:pPr marL="171450" indent="-171450" eaLnBrk="1" fontAlgn="auto" hangingPunct="1">
              <a:spcBef>
                <a:spcPts val="0"/>
              </a:spcBef>
              <a:spcAft>
                <a:spcPts val="0"/>
              </a:spcAft>
              <a:buFont typeface="Arial" panose="020B0604020202020204" pitchFamily="34" charset="0"/>
              <a:buChar char="•"/>
              <a:defRPr/>
            </a:pPr>
            <a:r>
              <a:rPr lang="es-MX" sz="1200" dirty="0">
                <a:latin typeface="+mn-lt"/>
              </a:rPr>
              <a:t>Entrevista Mujer vida y mas</a:t>
            </a:r>
          </a:p>
          <a:p>
            <a:pPr marL="171450" indent="-171450" eaLnBrk="1" fontAlgn="auto" hangingPunct="1">
              <a:spcBef>
                <a:spcPts val="0"/>
              </a:spcBef>
              <a:spcAft>
                <a:spcPts val="0"/>
              </a:spcAft>
              <a:buFont typeface="Arial" panose="020B0604020202020204" pitchFamily="34" charset="0"/>
              <a:buChar char="•"/>
              <a:defRPr/>
            </a:pPr>
            <a:r>
              <a:rPr lang="es-MX" sz="1200" dirty="0">
                <a:latin typeface="+mn-lt"/>
              </a:rPr>
              <a:t>Entrevista ¡Que Chulada! Imagen televisión</a:t>
            </a:r>
          </a:p>
          <a:p>
            <a:pPr marL="171450" indent="-171450" eaLnBrk="1" fontAlgn="auto" hangingPunct="1">
              <a:spcBef>
                <a:spcPts val="0"/>
              </a:spcBef>
              <a:spcAft>
                <a:spcPts val="0"/>
              </a:spcAft>
              <a:buFont typeface="Arial" panose="020B0604020202020204" pitchFamily="34" charset="0"/>
              <a:buChar char="•"/>
              <a:defRPr/>
            </a:pPr>
            <a:r>
              <a:rPr lang="es-MX" sz="1200" dirty="0">
                <a:latin typeface="+mn-lt"/>
              </a:rPr>
              <a:t>Entrevista JITTE ADR networks (radio digital)</a:t>
            </a:r>
          </a:p>
        </p:txBody>
      </p:sp>
      <p:sp>
        <p:nvSpPr>
          <p:cNvPr id="25610" name="AutoShape 2" descr="Puede ser una imagen de una o varias personas, personas de pie e interior">
            <a:extLst>
              <a:ext uri="{FF2B5EF4-FFF2-40B4-BE49-F238E27FC236}">
                <a16:creationId xmlns:a16="http://schemas.microsoft.com/office/drawing/2014/main" id="{21BD14D6-C8DC-49A9-87FA-A45AD20872B0}"/>
              </a:ext>
            </a:extLst>
          </p:cNvPr>
          <p:cNvSpPr>
            <a:spLocks noChangeAspect="1" noChangeArrowheads="1"/>
          </p:cNvSpPr>
          <p:nvPr/>
        </p:nvSpPr>
        <p:spPr bwMode="auto">
          <a:xfrm>
            <a:off x="63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pic>
        <p:nvPicPr>
          <p:cNvPr id="25611" name="Imagen 20">
            <a:extLst>
              <a:ext uri="{FF2B5EF4-FFF2-40B4-BE49-F238E27FC236}">
                <a16:creationId xmlns:a16="http://schemas.microsoft.com/office/drawing/2014/main" id="{F38A3150-4238-438C-8A6D-90413E76EC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970" t="10176" b="15614"/>
          <a:stretch>
            <a:fillRect/>
          </a:stretch>
        </p:blipFill>
        <p:spPr bwMode="auto">
          <a:xfrm>
            <a:off x="5012532" y="4102099"/>
            <a:ext cx="2144712"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3" descr="WhatsApp Image 2021-12-16 at 15">
            <a:extLst>
              <a:ext uri="{FF2B5EF4-FFF2-40B4-BE49-F238E27FC236}">
                <a16:creationId xmlns:a16="http://schemas.microsoft.com/office/drawing/2014/main" id="{B2059E15-3807-44D9-B507-AC80D688BB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321" t="4068" r="6941" b="51645"/>
          <a:stretch>
            <a:fillRect/>
          </a:stretch>
        </p:blipFill>
        <p:spPr bwMode="auto">
          <a:xfrm>
            <a:off x="1021557" y="4149724"/>
            <a:ext cx="3222625"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Imagen 21">
            <a:extLst>
              <a:ext uri="{FF2B5EF4-FFF2-40B4-BE49-F238E27FC236}">
                <a16:creationId xmlns:a16="http://schemas.microsoft.com/office/drawing/2014/main" id="{B20D9857-00C3-43ED-AA7C-618C26A63F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3375" y="4324350"/>
            <a:ext cx="3189288"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image25.jpeg">
            <a:extLst>
              <a:ext uri="{FF2B5EF4-FFF2-40B4-BE49-F238E27FC236}">
                <a16:creationId xmlns:a16="http://schemas.microsoft.com/office/drawing/2014/main" id="{00365AD3-0DA8-46C4-BA4B-21E258DACA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13688" y="808038"/>
            <a:ext cx="3228975"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5" name="CuadroTexto 22">
            <a:extLst>
              <a:ext uri="{FF2B5EF4-FFF2-40B4-BE49-F238E27FC236}">
                <a16:creationId xmlns:a16="http://schemas.microsoft.com/office/drawing/2014/main" id="{FB58977E-8165-400D-BDE3-FB25DD251F17}"/>
              </a:ext>
            </a:extLst>
          </p:cNvPr>
          <p:cNvSpPr txBox="1">
            <a:spLocks noChangeArrowheads="1"/>
          </p:cNvSpPr>
          <p:nvPr/>
        </p:nvSpPr>
        <p:spPr bwMode="auto">
          <a:xfrm>
            <a:off x="3983374" y="2324894"/>
            <a:ext cx="353218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pPr>
            <a:r>
              <a:rPr lang="es-MX" altLang="es-MX" sz="1200" dirty="0"/>
              <a:t>Visita de Tabata Jalil y aparición en Venga la Alegría</a:t>
            </a:r>
          </a:p>
          <a:p>
            <a:pPr eaLnBrk="1" hangingPunct="1">
              <a:lnSpc>
                <a:spcPct val="100000"/>
              </a:lnSpc>
              <a:spcBef>
                <a:spcPct val="0"/>
              </a:spcBef>
            </a:pPr>
            <a:r>
              <a:rPr lang="es-MX" altLang="es-MX" sz="1200" dirty="0"/>
              <a:t>Platica asociación “Cicatrices con Propósito” Colombia </a:t>
            </a:r>
          </a:p>
          <a:p>
            <a:pPr eaLnBrk="1" hangingPunct="1">
              <a:lnSpc>
                <a:spcPct val="100000"/>
              </a:lnSpc>
              <a:spcBef>
                <a:spcPct val="0"/>
              </a:spcBef>
            </a:pPr>
            <a:r>
              <a:rPr lang="es-MX" altLang="es-MX" sz="1200" dirty="0"/>
              <a:t>Sesiones informativas por especialidad vía digital Sumando Aprendizajes</a:t>
            </a:r>
          </a:p>
          <a:p>
            <a:pPr eaLnBrk="1" hangingPunct="1">
              <a:lnSpc>
                <a:spcPct val="100000"/>
              </a:lnSpc>
              <a:spcBef>
                <a:spcPct val="0"/>
              </a:spcBef>
            </a:pPr>
            <a:r>
              <a:rPr lang="es-MX" altLang="es-MX" sz="1200" dirty="0"/>
              <a:t>Platicas presenciales (alcaldía Magdalena Conteras)</a:t>
            </a:r>
          </a:p>
          <a:p>
            <a:pPr eaLnBrk="1" hangingPunct="1">
              <a:lnSpc>
                <a:spcPct val="100000"/>
              </a:lnSpc>
              <a:spcBef>
                <a:spcPct val="0"/>
              </a:spcBef>
            </a:pPr>
            <a:endParaRPr lang="es-MX" altLang="es-MX" sz="1200" dirty="0"/>
          </a:p>
        </p:txBody>
      </p:sp>
    </p:spTree>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ítulo 1">
            <a:extLst>
              <a:ext uri="{FF2B5EF4-FFF2-40B4-BE49-F238E27FC236}">
                <a16:creationId xmlns:a16="http://schemas.microsoft.com/office/drawing/2014/main" id="{5694A3AD-B7E8-40D6-82F4-4A6A3FBE977B}"/>
              </a:ext>
            </a:extLst>
          </p:cNvPr>
          <p:cNvSpPr>
            <a:spLocks noGrp="1" noChangeArrowheads="1"/>
          </p:cNvSpPr>
          <p:nvPr>
            <p:ph type="title"/>
          </p:nvPr>
        </p:nvSpPr>
        <p:spPr/>
        <p:txBody>
          <a:bodyPr/>
          <a:lstStyle/>
          <a:p>
            <a:pPr eaLnBrk="1" hangingPunct="1"/>
            <a:endParaRPr lang="es-MX" altLang="es-MX"/>
          </a:p>
        </p:txBody>
      </p:sp>
      <p:sp>
        <p:nvSpPr>
          <p:cNvPr id="26627" name="Marcador de contenido 2">
            <a:extLst>
              <a:ext uri="{FF2B5EF4-FFF2-40B4-BE49-F238E27FC236}">
                <a16:creationId xmlns:a16="http://schemas.microsoft.com/office/drawing/2014/main" id="{9AEFAC51-6366-41BB-B55C-7C15903654B2}"/>
              </a:ext>
            </a:extLst>
          </p:cNvPr>
          <p:cNvSpPr>
            <a:spLocks noGrp="1" noChangeArrowheads="1"/>
          </p:cNvSpPr>
          <p:nvPr>
            <p:ph idx="1"/>
          </p:nvPr>
        </p:nvSpPr>
        <p:spPr/>
        <p:txBody>
          <a:bodyPr/>
          <a:lstStyle/>
          <a:p>
            <a:pPr eaLnBrk="1" hangingPunct="1"/>
            <a:endParaRPr lang="es-MX" altLang="es-MX"/>
          </a:p>
        </p:txBody>
      </p:sp>
      <p:pic>
        <p:nvPicPr>
          <p:cNvPr id="26628" name="Imagen 3">
            <a:extLst>
              <a:ext uri="{FF2B5EF4-FFF2-40B4-BE49-F238E27FC236}">
                <a16:creationId xmlns:a16="http://schemas.microsoft.com/office/drawing/2014/main" id="{AF8D6406-2C3D-4EF6-B022-AA16E3359E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a:extLst>
              <a:ext uri="{FF2B5EF4-FFF2-40B4-BE49-F238E27FC236}">
                <a16:creationId xmlns:a16="http://schemas.microsoft.com/office/drawing/2014/main" id="{E8B63927-8C11-474F-8E2A-33050355D377}"/>
              </a:ext>
            </a:extLst>
          </p:cNvPr>
          <p:cNvSpPr txBox="1"/>
          <p:nvPr/>
        </p:nvSpPr>
        <p:spPr>
          <a:xfrm>
            <a:off x="709613" y="525463"/>
            <a:ext cx="4540250" cy="338137"/>
          </a:xfrm>
          <a:prstGeom prst="rect">
            <a:avLst/>
          </a:prstGeom>
          <a:noFill/>
        </p:spPr>
        <p:txBody>
          <a:bodyPr>
            <a:spAutoFit/>
          </a:bodyPr>
          <a:lstStyle/>
          <a:p>
            <a:pPr eaLnBrk="1" fontAlgn="auto" hangingPunct="1">
              <a:spcBef>
                <a:spcPts val="0"/>
              </a:spcBef>
              <a:spcAft>
                <a:spcPts val="0"/>
              </a:spcAft>
              <a:defRPr/>
            </a:pPr>
            <a:r>
              <a:rPr lang="es-ES" sz="1600" b="1" dirty="0">
                <a:solidFill>
                  <a:schemeClr val="bg1">
                    <a:lumMod val="50000"/>
                  </a:schemeClr>
                </a:solidFill>
                <a:latin typeface="+mn-lt"/>
              </a:rPr>
              <a:t>Comunicación Social</a:t>
            </a:r>
          </a:p>
        </p:txBody>
      </p:sp>
      <p:pic>
        <p:nvPicPr>
          <p:cNvPr id="26630" name="Imagen 6">
            <a:extLst>
              <a:ext uri="{FF2B5EF4-FFF2-40B4-BE49-F238E27FC236}">
                <a16:creationId xmlns:a16="http://schemas.microsoft.com/office/drawing/2014/main" id="{0B925AF8-146D-46FE-A279-D39F3C383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316"/>
          <a:stretch>
            <a:fillRect/>
          </a:stretch>
        </p:blipFill>
        <p:spPr bwMode="auto">
          <a:xfrm>
            <a:off x="838200" y="3540504"/>
            <a:ext cx="4540250" cy="2294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Imagen 8">
            <a:extLst>
              <a:ext uri="{FF2B5EF4-FFF2-40B4-BE49-F238E27FC236}">
                <a16:creationId xmlns:a16="http://schemas.microsoft.com/office/drawing/2014/main" id="{9357299B-6442-43AD-A441-3625F75E4A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0877" y="3638917"/>
            <a:ext cx="4056982" cy="2268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Imagen 10">
            <a:extLst>
              <a:ext uri="{FF2B5EF4-FFF2-40B4-BE49-F238E27FC236}">
                <a16:creationId xmlns:a16="http://schemas.microsoft.com/office/drawing/2014/main" id="{A98DDE01-5BBF-4CE9-B3EB-B5B8908EC9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6507" y="863600"/>
            <a:ext cx="4469480" cy="2506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a:extLst>
              <a:ext uri="{FF2B5EF4-FFF2-40B4-BE49-F238E27FC236}">
                <a16:creationId xmlns:a16="http://schemas.microsoft.com/office/drawing/2014/main" id="{3ACE7F1A-5333-49FC-A620-4A2F39739D9A}"/>
              </a:ext>
            </a:extLst>
          </p:cNvPr>
          <p:cNvSpPr txBox="1"/>
          <p:nvPr/>
        </p:nvSpPr>
        <p:spPr>
          <a:xfrm>
            <a:off x="777875" y="1200528"/>
            <a:ext cx="5008816" cy="1938992"/>
          </a:xfrm>
          <a:prstGeom prst="rect">
            <a:avLst/>
          </a:prstGeom>
          <a:noFill/>
        </p:spPr>
        <p:txBody>
          <a:bodyPr wrap="square" rtlCol="0">
            <a:spAutoFit/>
          </a:bodyPr>
          <a:lstStyle/>
          <a:p>
            <a:pPr algn="just"/>
            <a:r>
              <a:rPr lang="es-MX" sz="1200" dirty="0"/>
              <a:t>Durante el 2021 la estructura administrativa se hizo cargo de la creación de contenido, el desarrollo e innovación de videos y spots con información relevante para comunidad y padres con hijos que nacieron con LPH, del mismo modo, creo el folleto para estar comunicándonos con nuestros donantes y con nuevos prospectos para las aportaciones de donativos.</a:t>
            </a:r>
          </a:p>
          <a:p>
            <a:pPr algn="just"/>
            <a:endParaRPr lang="es-MX" sz="1200" dirty="0"/>
          </a:p>
          <a:p>
            <a:pPr algn="just"/>
            <a:r>
              <a:rPr lang="es-MX" sz="1200" dirty="0"/>
              <a:t>Durante el mes de julio se tomó la decisión de integrar a nuestro equipo de trabajo a una </a:t>
            </a:r>
            <a:r>
              <a:rPr lang="es-MX" sz="1200" dirty="0" err="1"/>
              <a:t>community</a:t>
            </a:r>
            <a:r>
              <a:rPr lang="es-MX" sz="1200" dirty="0"/>
              <a:t> manager, Lic. Diana Vasto, quien nos ha ayudado en el manejo de las redes sociales así como homologar la información e imagen institucional.</a:t>
            </a:r>
          </a:p>
        </p:txBody>
      </p:sp>
      <p:grpSp>
        <p:nvGrpSpPr>
          <p:cNvPr id="10" name="docshapegroup1">
            <a:extLst>
              <a:ext uri="{FF2B5EF4-FFF2-40B4-BE49-F238E27FC236}">
                <a16:creationId xmlns:a16="http://schemas.microsoft.com/office/drawing/2014/main" id="{F37D3BF8-E3D4-45C8-A2A8-01399D941AD4}"/>
              </a:ext>
            </a:extLst>
          </p:cNvPr>
          <p:cNvGrpSpPr>
            <a:grpSpLocks/>
          </p:cNvGrpSpPr>
          <p:nvPr/>
        </p:nvGrpSpPr>
        <p:grpSpPr bwMode="auto">
          <a:xfrm>
            <a:off x="471488" y="6172200"/>
            <a:ext cx="5635625" cy="46038"/>
            <a:chOff x="11" y="15587"/>
            <a:chExt cx="12229" cy="72"/>
          </a:xfrm>
        </p:grpSpPr>
        <p:sp>
          <p:nvSpPr>
            <p:cNvPr id="11" name="docshape2">
              <a:extLst>
                <a:ext uri="{FF2B5EF4-FFF2-40B4-BE49-F238E27FC236}">
                  <a16:creationId xmlns:a16="http://schemas.microsoft.com/office/drawing/2014/main" id="{F7EA45E9-5C03-4CB5-B3A1-65FBF29096E0}"/>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12" name="docshape3">
              <a:extLst>
                <a:ext uri="{FF2B5EF4-FFF2-40B4-BE49-F238E27FC236}">
                  <a16:creationId xmlns:a16="http://schemas.microsoft.com/office/drawing/2014/main" id="{F6C8904B-41DD-43D3-AAD6-68A66133C31E}"/>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grpSp>
        <p:nvGrpSpPr>
          <p:cNvPr id="13" name="docshapegroup1">
            <a:extLst>
              <a:ext uri="{FF2B5EF4-FFF2-40B4-BE49-F238E27FC236}">
                <a16:creationId xmlns:a16="http://schemas.microsoft.com/office/drawing/2014/main" id="{667F1BE6-9529-4E38-AE2A-815075EAF8EF}"/>
              </a:ext>
            </a:extLst>
          </p:cNvPr>
          <p:cNvGrpSpPr>
            <a:grpSpLocks/>
          </p:cNvGrpSpPr>
          <p:nvPr/>
        </p:nvGrpSpPr>
        <p:grpSpPr bwMode="auto">
          <a:xfrm>
            <a:off x="6084888" y="6172200"/>
            <a:ext cx="5635625" cy="46038"/>
            <a:chOff x="11" y="15587"/>
            <a:chExt cx="12229" cy="72"/>
          </a:xfrm>
        </p:grpSpPr>
        <p:sp>
          <p:nvSpPr>
            <p:cNvPr id="14" name="docshape2">
              <a:extLst>
                <a:ext uri="{FF2B5EF4-FFF2-40B4-BE49-F238E27FC236}">
                  <a16:creationId xmlns:a16="http://schemas.microsoft.com/office/drawing/2014/main" id="{4175824B-7CCD-4914-8855-B42CFD13FE35}"/>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15" name="docshape3">
              <a:extLst>
                <a:ext uri="{FF2B5EF4-FFF2-40B4-BE49-F238E27FC236}">
                  <a16:creationId xmlns:a16="http://schemas.microsoft.com/office/drawing/2014/main" id="{459C6F52-86C2-4EE2-94A4-342FB9333CCB}"/>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sp>
        <p:nvSpPr>
          <p:cNvPr id="16" name="Esquina doblada 13">
            <a:hlinkClick r:id="rId6" action="ppaction://hlinksldjump" tooltip="Contenido"/>
            <a:extLst>
              <a:ext uri="{FF2B5EF4-FFF2-40B4-BE49-F238E27FC236}">
                <a16:creationId xmlns:a16="http://schemas.microsoft.com/office/drawing/2014/main" id="{9D21B588-FCD1-4BB6-AA11-6D51D96757AF}"/>
              </a:ext>
            </a:extLst>
          </p:cNvPr>
          <p:cNvSpPr/>
          <p:nvPr/>
        </p:nvSpPr>
        <p:spPr>
          <a:xfrm>
            <a:off x="11391900" y="452438"/>
            <a:ext cx="195263" cy="268287"/>
          </a:xfrm>
          <a:prstGeom prst="foldedCorner">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7" name="Flecha derecha 14">
            <a:hlinkClick r:id="" action="ppaction://hlinkshowjump?jump=nextslide"/>
            <a:extLst>
              <a:ext uri="{FF2B5EF4-FFF2-40B4-BE49-F238E27FC236}">
                <a16:creationId xmlns:a16="http://schemas.microsoft.com/office/drawing/2014/main" id="{48120E08-70A7-4814-90C4-F0A51FA2F27C}"/>
              </a:ext>
            </a:extLst>
          </p:cNvPr>
          <p:cNvSpPr/>
          <p:nvPr/>
        </p:nvSpPr>
        <p:spPr>
          <a:xfrm>
            <a:off x="11447463" y="836613"/>
            <a:ext cx="128587" cy="203200"/>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8" name="Flecha derecha 15">
            <a:hlinkClick r:id="" action="ppaction://hlinkshowjump?jump=previousslide"/>
            <a:extLst>
              <a:ext uri="{FF2B5EF4-FFF2-40B4-BE49-F238E27FC236}">
                <a16:creationId xmlns:a16="http://schemas.microsoft.com/office/drawing/2014/main" id="{5649C69E-CE1A-49E1-9761-82F7B3DFF995}"/>
              </a:ext>
            </a:extLst>
          </p:cNvPr>
          <p:cNvSpPr/>
          <p:nvPr/>
        </p:nvSpPr>
        <p:spPr>
          <a:xfrm rot="10800000">
            <a:off x="11414125" y="1112838"/>
            <a:ext cx="130175" cy="204787"/>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Tree>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Imagen 3">
            <a:extLst>
              <a:ext uri="{FF2B5EF4-FFF2-40B4-BE49-F238E27FC236}">
                <a16:creationId xmlns:a16="http://schemas.microsoft.com/office/drawing/2014/main" id="{A0EA9E82-0B3C-4E14-94B9-BFB6BE968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785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1" name="docshapegroup1">
            <a:extLst>
              <a:ext uri="{FF2B5EF4-FFF2-40B4-BE49-F238E27FC236}">
                <a16:creationId xmlns:a16="http://schemas.microsoft.com/office/drawing/2014/main" id="{9574C6B2-D969-4458-87C0-DB16DD91F1DC}"/>
              </a:ext>
            </a:extLst>
          </p:cNvPr>
          <p:cNvGrpSpPr>
            <a:grpSpLocks/>
          </p:cNvGrpSpPr>
          <p:nvPr/>
        </p:nvGrpSpPr>
        <p:grpSpPr bwMode="auto">
          <a:xfrm>
            <a:off x="471488" y="6172200"/>
            <a:ext cx="5635625" cy="46038"/>
            <a:chOff x="11" y="15587"/>
            <a:chExt cx="12229" cy="72"/>
          </a:xfrm>
        </p:grpSpPr>
        <p:sp>
          <p:nvSpPr>
            <p:cNvPr id="27662" name="docshape2">
              <a:extLst>
                <a:ext uri="{FF2B5EF4-FFF2-40B4-BE49-F238E27FC236}">
                  <a16:creationId xmlns:a16="http://schemas.microsoft.com/office/drawing/2014/main" id="{FE5252B2-26A6-4EF4-A88B-5722D83272E8}"/>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27663" name="docshape3">
              <a:extLst>
                <a:ext uri="{FF2B5EF4-FFF2-40B4-BE49-F238E27FC236}">
                  <a16:creationId xmlns:a16="http://schemas.microsoft.com/office/drawing/2014/main" id="{969E8B13-13A2-4A91-A396-DC795BCD5A7E}"/>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grpSp>
        <p:nvGrpSpPr>
          <p:cNvPr id="27652" name="docshapegroup1">
            <a:extLst>
              <a:ext uri="{FF2B5EF4-FFF2-40B4-BE49-F238E27FC236}">
                <a16:creationId xmlns:a16="http://schemas.microsoft.com/office/drawing/2014/main" id="{630A9A17-6455-47FA-B7FF-A9D6EE3EFE00}"/>
              </a:ext>
            </a:extLst>
          </p:cNvPr>
          <p:cNvGrpSpPr>
            <a:grpSpLocks/>
          </p:cNvGrpSpPr>
          <p:nvPr/>
        </p:nvGrpSpPr>
        <p:grpSpPr bwMode="auto">
          <a:xfrm>
            <a:off x="6084888" y="6172200"/>
            <a:ext cx="5635625" cy="46038"/>
            <a:chOff x="11" y="15587"/>
            <a:chExt cx="12229" cy="72"/>
          </a:xfrm>
        </p:grpSpPr>
        <p:sp>
          <p:nvSpPr>
            <p:cNvPr id="27660" name="docshape2">
              <a:extLst>
                <a:ext uri="{FF2B5EF4-FFF2-40B4-BE49-F238E27FC236}">
                  <a16:creationId xmlns:a16="http://schemas.microsoft.com/office/drawing/2014/main" id="{3441D028-4AB4-40F7-B9A2-6606C81FA6A0}"/>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27661" name="docshape3">
              <a:extLst>
                <a:ext uri="{FF2B5EF4-FFF2-40B4-BE49-F238E27FC236}">
                  <a16:creationId xmlns:a16="http://schemas.microsoft.com/office/drawing/2014/main" id="{04C0FB2A-63A5-4E10-AF6F-13C0DDB93D48}"/>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sp>
        <p:nvSpPr>
          <p:cNvPr id="14" name="Esquina doblada 13">
            <a:hlinkClick r:id="rId3" action="ppaction://hlinksldjump" tooltip="Contenido"/>
            <a:extLst>
              <a:ext uri="{FF2B5EF4-FFF2-40B4-BE49-F238E27FC236}">
                <a16:creationId xmlns:a16="http://schemas.microsoft.com/office/drawing/2014/main" id="{6B23C941-F95A-484D-8D33-1645FB25F36F}"/>
              </a:ext>
            </a:extLst>
          </p:cNvPr>
          <p:cNvSpPr/>
          <p:nvPr/>
        </p:nvSpPr>
        <p:spPr>
          <a:xfrm>
            <a:off x="11391900" y="452438"/>
            <a:ext cx="195263" cy="268287"/>
          </a:xfrm>
          <a:prstGeom prst="foldedCorner">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5" name="Flecha derecha 14">
            <a:hlinkClick r:id="" action="ppaction://hlinkshowjump?jump=nextslide"/>
            <a:extLst>
              <a:ext uri="{FF2B5EF4-FFF2-40B4-BE49-F238E27FC236}">
                <a16:creationId xmlns:a16="http://schemas.microsoft.com/office/drawing/2014/main" id="{BF3CB41D-8349-4831-9103-D6350AC00777}"/>
              </a:ext>
            </a:extLst>
          </p:cNvPr>
          <p:cNvSpPr/>
          <p:nvPr/>
        </p:nvSpPr>
        <p:spPr>
          <a:xfrm>
            <a:off x="11447463" y="836613"/>
            <a:ext cx="128587" cy="203200"/>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6" name="Flecha derecha 15">
            <a:hlinkClick r:id="" action="ppaction://hlinkshowjump?jump=previousslide"/>
            <a:extLst>
              <a:ext uri="{FF2B5EF4-FFF2-40B4-BE49-F238E27FC236}">
                <a16:creationId xmlns:a16="http://schemas.microsoft.com/office/drawing/2014/main" id="{ED463FE3-C085-487E-BF61-4C19DBB874F9}"/>
              </a:ext>
            </a:extLst>
          </p:cNvPr>
          <p:cNvSpPr/>
          <p:nvPr/>
        </p:nvSpPr>
        <p:spPr>
          <a:xfrm rot="10800000">
            <a:off x="11414125" y="1112838"/>
            <a:ext cx="130175" cy="204787"/>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2" name="CuadroTexto 11">
            <a:extLst>
              <a:ext uri="{FF2B5EF4-FFF2-40B4-BE49-F238E27FC236}">
                <a16:creationId xmlns:a16="http://schemas.microsoft.com/office/drawing/2014/main" id="{017DD58E-4D5C-4D0E-9297-8E71E1E33EC9}"/>
              </a:ext>
            </a:extLst>
          </p:cNvPr>
          <p:cNvSpPr txBox="1"/>
          <p:nvPr/>
        </p:nvSpPr>
        <p:spPr>
          <a:xfrm>
            <a:off x="709613" y="525463"/>
            <a:ext cx="4540250" cy="338137"/>
          </a:xfrm>
          <a:prstGeom prst="rect">
            <a:avLst/>
          </a:prstGeom>
          <a:noFill/>
        </p:spPr>
        <p:txBody>
          <a:bodyPr>
            <a:spAutoFit/>
          </a:bodyPr>
          <a:lstStyle/>
          <a:p>
            <a:pPr eaLnBrk="1" fontAlgn="auto" hangingPunct="1">
              <a:spcBef>
                <a:spcPts val="0"/>
              </a:spcBef>
              <a:spcAft>
                <a:spcPts val="0"/>
              </a:spcAft>
              <a:defRPr/>
            </a:pPr>
            <a:r>
              <a:rPr lang="es-ES" sz="1600" b="1" dirty="0">
                <a:solidFill>
                  <a:schemeClr val="bg1">
                    <a:lumMod val="50000"/>
                  </a:schemeClr>
                </a:solidFill>
                <a:latin typeface="+mn-lt"/>
              </a:rPr>
              <a:t>Cursos</a:t>
            </a:r>
          </a:p>
        </p:txBody>
      </p:sp>
      <p:sp>
        <p:nvSpPr>
          <p:cNvPr id="18" name="CuadroTexto 17">
            <a:extLst>
              <a:ext uri="{FF2B5EF4-FFF2-40B4-BE49-F238E27FC236}">
                <a16:creationId xmlns:a16="http://schemas.microsoft.com/office/drawing/2014/main" id="{BF773D7C-E209-4A15-82A3-8140EA398D32}"/>
              </a:ext>
            </a:extLst>
          </p:cNvPr>
          <p:cNvSpPr txBox="1"/>
          <p:nvPr/>
        </p:nvSpPr>
        <p:spPr>
          <a:xfrm>
            <a:off x="735013" y="912813"/>
            <a:ext cx="5229225" cy="4954587"/>
          </a:xfrm>
          <a:prstGeom prst="rect">
            <a:avLst/>
          </a:prstGeom>
          <a:noFill/>
        </p:spPr>
        <p:txBody>
          <a:bodyPr>
            <a:spAutoFit/>
          </a:bodyPr>
          <a:lstStyle/>
          <a:p>
            <a:pPr algn="just" eaLnBrk="1" fontAlgn="auto" hangingPunct="1">
              <a:spcBef>
                <a:spcPts val="0"/>
              </a:spcBef>
              <a:spcAft>
                <a:spcPts val="0"/>
              </a:spcAft>
              <a:defRPr/>
            </a:pPr>
            <a:endParaRPr lang="es-MX" sz="1600" dirty="0">
              <a:latin typeface="+mn-lt"/>
            </a:endParaRPr>
          </a:p>
          <a:p>
            <a:pPr algn="just" eaLnBrk="1" fontAlgn="auto" hangingPunct="1">
              <a:spcBef>
                <a:spcPts val="0"/>
              </a:spcBef>
              <a:spcAft>
                <a:spcPts val="0"/>
              </a:spcAft>
              <a:defRPr/>
            </a:pPr>
            <a:r>
              <a:rPr lang="es-MX" sz="1200" dirty="0">
                <a:latin typeface="+mn-lt"/>
              </a:rPr>
              <a:t>Atentos a la dinámica de nuestra actividad, y aprovechando la educación a distancia, el personal se capacito e informo en temáticas variadas como: </a:t>
            </a:r>
          </a:p>
          <a:p>
            <a:pPr algn="just" eaLnBrk="1" fontAlgn="auto" hangingPunct="1">
              <a:spcBef>
                <a:spcPts val="0"/>
              </a:spcBef>
              <a:spcAft>
                <a:spcPts val="0"/>
              </a:spcAft>
              <a:defRPr/>
            </a:pPr>
            <a:endParaRPr lang="es-MX" sz="1200" dirty="0">
              <a:latin typeface="+mn-lt"/>
            </a:endParaRPr>
          </a:p>
          <a:p>
            <a:pPr marL="171450" indent="-171450" algn="just" eaLnBrk="1" fontAlgn="auto" hangingPunct="1">
              <a:spcBef>
                <a:spcPts val="0"/>
              </a:spcBef>
              <a:spcAft>
                <a:spcPts val="0"/>
              </a:spcAft>
              <a:buFont typeface="Arial" panose="020B0604020202020204" pitchFamily="34" charset="0"/>
              <a:buChar char="•"/>
              <a:defRPr/>
            </a:pPr>
            <a:r>
              <a:rPr lang="es-ES" sz="1200" dirty="0" err="1">
                <a:latin typeface="+mn-lt"/>
              </a:rPr>
              <a:t>Doctoralia</a:t>
            </a:r>
            <a:r>
              <a:rPr lang="es-ES" sz="1200" dirty="0">
                <a:latin typeface="+mn-lt"/>
              </a:rPr>
              <a:t>: El uso de la tele consulta en 2021 innovaciones y desafíos.</a:t>
            </a:r>
          </a:p>
          <a:p>
            <a:pPr marL="171450" indent="-171450" algn="just" eaLnBrk="1" fontAlgn="auto" hangingPunct="1">
              <a:spcBef>
                <a:spcPts val="0"/>
              </a:spcBef>
              <a:spcAft>
                <a:spcPts val="0"/>
              </a:spcAft>
              <a:buFont typeface="Arial" panose="020B0604020202020204" pitchFamily="34" charset="0"/>
              <a:buChar char="•"/>
              <a:defRPr/>
            </a:pPr>
            <a:r>
              <a:rPr lang="es-ES" sz="1200" dirty="0">
                <a:latin typeface="+mn-lt"/>
              </a:rPr>
              <a:t>CEMEFI :Webcast Acciones, retos y perspectivas desde el foro de donantes Cemefi</a:t>
            </a:r>
          </a:p>
          <a:p>
            <a:pPr marL="171450" indent="-171450" algn="just" eaLnBrk="1" fontAlgn="auto" hangingPunct="1">
              <a:spcBef>
                <a:spcPts val="0"/>
              </a:spcBef>
              <a:spcAft>
                <a:spcPts val="0"/>
              </a:spcAft>
              <a:buFont typeface="Arial" panose="020B0604020202020204" pitchFamily="34" charset="0"/>
              <a:buChar char="•"/>
              <a:defRPr/>
            </a:pPr>
            <a:r>
              <a:rPr lang="es-ES" sz="1200" dirty="0">
                <a:latin typeface="+mn-lt"/>
              </a:rPr>
              <a:t>Hablemos de aspectos legales para OSC.</a:t>
            </a:r>
          </a:p>
          <a:p>
            <a:pPr marL="171450" indent="-171450" algn="just" eaLnBrk="1" fontAlgn="auto" hangingPunct="1">
              <a:spcBef>
                <a:spcPts val="0"/>
              </a:spcBef>
              <a:spcAft>
                <a:spcPts val="0"/>
              </a:spcAft>
              <a:buFont typeface="Arial" panose="020B0604020202020204" pitchFamily="34" charset="0"/>
              <a:buChar char="•"/>
              <a:defRPr/>
            </a:pPr>
            <a:r>
              <a:rPr lang="es-ES" sz="1200" dirty="0" err="1">
                <a:latin typeface="+mn-lt"/>
              </a:rPr>
              <a:t>Smile</a:t>
            </a:r>
            <a:r>
              <a:rPr lang="es-ES" sz="1200" dirty="0">
                <a:latin typeface="+mn-lt"/>
              </a:rPr>
              <a:t> Train: Curso de nutrición.</a:t>
            </a:r>
          </a:p>
          <a:p>
            <a:pPr marL="171450" indent="-171450" algn="just" eaLnBrk="1" fontAlgn="auto" hangingPunct="1">
              <a:spcBef>
                <a:spcPts val="0"/>
              </a:spcBef>
              <a:spcAft>
                <a:spcPts val="0"/>
              </a:spcAft>
              <a:buFont typeface="Arial" panose="020B0604020202020204" pitchFamily="34" charset="0"/>
              <a:buChar char="•"/>
              <a:defRPr/>
            </a:pPr>
            <a:r>
              <a:rPr lang="es-ES" sz="1200" dirty="0">
                <a:latin typeface="+mn-lt"/>
              </a:rPr>
              <a:t>Webinario: De voluntariado a donantes ¡Y viceversa! De Donar Online I.</a:t>
            </a:r>
          </a:p>
          <a:p>
            <a:pPr marL="171450" indent="-171450" algn="just" eaLnBrk="1" fontAlgn="auto" hangingPunct="1">
              <a:spcBef>
                <a:spcPts val="0"/>
              </a:spcBef>
              <a:spcAft>
                <a:spcPts val="0"/>
              </a:spcAft>
              <a:buFont typeface="Arial" panose="020B0604020202020204" pitchFamily="34" charset="0"/>
              <a:buChar char="•"/>
              <a:defRPr/>
            </a:pPr>
            <a:r>
              <a:rPr lang="es-ES" sz="1200" dirty="0">
                <a:latin typeface="+mn-lt"/>
              </a:rPr>
              <a:t>Webinario: De voluntariado a donantes ¡Y viceversa! De Donar Online II. </a:t>
            </a:r>
          </a:p>
          <a:p>
            <a:pPr marL="171450" indent="-171450" algn="just" eaLnBrk="1" fontAlgn="auto" hangingPunct="1">
              <a:spcBef>
                <a:spcPts val="0"/>
              </a:spcBef>
              <a:spcAft>
                <a:spcPts val="0"/>
              </a:spcAft>
              <a:buFont typeface="Arial" panose="020B0604020202020204" pitchFamily="34" charset="0"/>
              <a:buChar char="•"/>
              <a:defRPr/>
            </a:pPr>
            <a:r>
              <a:rPr lang="es-ES" sz="1200" dirty="0">
                <a:latin typeface="+mn-lt"/>
              </a:rPr>
              <a:t>Webinario: Convención sobre los Derechos de las Personas con Discapacidad y el rol de las OSC.</a:t>
            </a:r>
          </a:p>
          <a:p>
            <a:pPr marL="171450" indent="-171450" algn="just" eaLnBrk="1" fontAlgn="auto" hangingPunct="1">
              <a:spcBef>
                <a:spcPts val="0"/>
              </a:spcBef>
              <a:spcAft>
                <a:spcPts val="0"/>
              </a:spcAft>
              <a:buFont typeface="Arial" panose="020B0604020202020204" pitchFamily="34" charset="0"/>
              <a:buChar char="•"/>
              <a:defRPr/>
            </a:pPr>
            <a:r>
              <a:rPr lang="es-ES" sz="1200" dirty="0">
                <a:latin typeface="+mn-lt"/>
              </a:rPr>
              <a:t>Foro: Redes, innovación e inteligencia colectiva.</a:t>
            </a:r>
          </a:p>
          <a:p>
            <a:pPr marL="171450" indent="-171450" algn="just" eaLnBrk="1" fontAlgn="auto" hangingPunct="1">
              <a:spcBef>
                <a:spcPts val="0"/>
              </a:spcBef>
              <a:spcAft>
                <a:spcPts val="0"/>
              </a:spcAft>
              <a:buFont typeface="Arial" panose="020B0604020202020204" pitchFamily="34" charset="0"/>
              <a:buChar char="•"/>
              <a:defRPr/>
            </a:pPr>
            <a:r>
              <a:rPr lang="es-ES" sz="1200" dirty="0">
                <a:latin typeface="+mn-lt"/>
              </a:rPr>
              <a:t>COVID 19- Área de trabajo y clínica en atención a pacientes.</a:t>
            </a:r>
          </a:p>
          <a:p>
            <a:pPr marL="171450" indent="-171450" algn="just" eaLnBrk="1" fontAlgn="auto" hangingPunct="1">
              <a:spcBef>
                <a:spcPts val="0"/>
              </a:spcBef>
              <a:spcAft>
                <a:spcPts val="0"/>
              </a:spcAft>
              <a:buFont typeface="Arial" panose="020B0604020202020204" pitchFamily="34" charset="0"/>
              <a:buChar char="•"/>
              <a:defRPr/>
            </a:pPr>
            <a:r>
              <a:rPr lang="es-ES" sz="1200" dirty="0">
                <a:latin typeface="+mn-lt"/>
              </a:rPr>
              <a:t>Efectos del COVID-19</a:t>
            </a:r>
          </a:p>
          <a:p>
            <a:pPr marL="171450" indent="-171450" algn="just" eaLnBrk="1" fontAlgn="auto" hangingPunct="1">
              <a:spcBef>
                <a:spcPts val="0"/>
              </a:spcBef>
              <a:spcAft>
                <a:spcPts val="0"/>
              </a:spcAft>
              <a:buFont typeface="Arial" panose="020B0604020202020204" pitchFamily="34" charset="0"/>
              <a:buChar char="•"/>
              <a:defRPr/>
            </a:pPr>
            <a:r>
              <a:rPr lang="es-ES" sz="1200" dirty="0">
                <a:latin typeface="+mn-lt"/>
              </a:rPr>
              <a:t>Charla impartida por CELLPHARMA tomado por la Lic. Beatriz Díaz Cabrera y la Dra. Karina Cabal, haciendo presencia en un conversatorio organizado por unos de nuestros aliados mas longevos. </a:t>
            </a:r>
          </a:p>
          <a:p>
            <a:pPr marL="171450" indent="-171450" algn="just" eaLnBrk="1" fontAlgn="auto" hangingPunct="1">
              <a:spcBef>
                <a:spcPts val="0"/>
              </a:spcBef>
              <a:spcAft>
                <a:spcPts val="0"/>
              </a:spcAft>
              <a:buFont typeface="Arial" panose="020B0604020202020204" pitchFamily="34" charset="0"/>
              <a:buChar char="•"/>
              <a:defRPr/>
            </a:pPr>
            <a:r>
              <a:rPr lang="es-ES" sz="1200" dirty="0">
                <a:latin typeface="+mn-lt"/>
              </a:rPr>
              <a:t>Participación en XIV Encuentro Latinoamericano de Empresas Socialmente Responsables. (12 al 14 de mayo)</a:t>
            </a:r>
          </a:p>
          <a:p>
            <a:pPr marL="171450" indent="-171450" algn="just" eaLnBrk="1" fontAlgn="auto" hangingPunct="1">
              <a:spcBef>
                <a:spcPts val="0"/>
              </a:spcBef>
              <a:spcAft>
                <a:spcPts val="0"/>
              </a:spcAft>
              <a:buFont typeface="Arial" panose="020B0604020202020204" pitchFamily="34" charset="0"/>
              <a:buChar char="•"/>
              <a:defRPr/>
            </a:pPr>
            <a:r>
              <a:rPr lang="es-ES" sz="1200" dirty="0">
                <a:latin typeface="+mn-lt"/>
              </a:rPr>
              <a:t>•Dental </a:t>
            </a:r>
            <a:r>
              <a:rPr lang="es-ES" sz="1200" dirty="0" err="1">
                <a:latin typeface="+mn-lt"/>
              </a:rPr>
              <a:t>Magyc</a:t>
            </a:r>
            <a:r>
              <a:rPr lang="es-ES" sz="1200" dirty="0">
                <a:latin typeface="+mn-lt"/>
              </a:rPr>
              <a:t> y Dental Red</a:t>
            </a:r>
          </a:p>
          <a:p>
            <a:pPr marL="171450" indent="-171450" algn="just" eaLnBrk="1" fontAlgn="auto" hangingPunct="1">
              <a:spcBef>
                <a:spcPts val="0"/>
              </a:spcBef>
              <a:spcAft>
                <a:spcPts val="0"/>
              </a:spcAft>
              <a:buFont typeface="Arial" panose="020B0604020202020204" pitchFamily="34" charset="0"/>
              <a:buChar char="•"/>
              <a:defRPr/>
            </a:pPr>
            <a:r>
              <a:rPr lang="es-ES" sz="1200" dirty="0">
                <a:latin typeface="+mn-lt"/>
              </a:rPr>
              <a:t>Aparatología Fija</a:t>
            </a:r>
          </a:p>
          <a:p>
            <a:pPr marL="171450" indent="-171450" algn="just" eaLnBrk="1" fontAlgn="auto" hangingPunct="1">
              <a:spcBef>
                <a:spcPts val="0"/>
              </a:spcBef>
              <a:spcAft>
                <a:spcPts val="0"/>
              </a:spcAft>
              <a:buFont typeface="Arial" panose="020B0604020202020204" pitchFamily="34" charset="0"/>
              <a:buChar char="•"/>
              <a:defRPr/>
            </a:pPr>
            <a:endParaRPr lang="es-ES" sz="1200" dirty="0">
              <a:latin typeface="+mn-lt"/>
            </a:endParaRPr>
          </a:p>
          <a:p>
            <a:pPr marL="171450" indent="-171450" algn="just" eaLnBrk="1" fontAlgn="auto" hangingPunct="1">
              <a:spcBef>
                <a:spcPts val="0"/>
              </a:spcBef>
              <a:spcAft>
                <a:spcPts val="0"/>
              </a:spcAft>
              <a:buFont typeface="Arial" panose="020B0604020202020204" pitchFamily="34" charset="0"/>
              <a:buChar char="•"/>
              <a:defRPr/>
            </a:pPr>
            <a:endParaRPr lang="es-ES" sz="1200" dirty="0">
              <a:latin typeface="+mn-lt"/>
            </a:endParaRPr>
          </a:p>
        </p:txBody>
      </p:sp>
      <p:sp>
        <p:nvSpPr>
          <p:cNvPr id="27658" name="AutoShape 2" descr="Puede ser una imagen de una o varias personas, personas de pie e interior">
            <a:extLst>
              <a:ext uri="{FF2B5EF4-FFF2-40B4-BE49-F238E27FC236}">
                <a16:creationId xmlns:a16="http://schemas.microsoft.com/office/drawing/2014/main" id="{91B53ADE-85B7-46BD-B4C4-A0C0F4DF8B8C}"/>
              </a:ext>
            </a:extLst>
          </p:cNvPr>
          <p:cNvSpPr>
            <a:spLocks noChangeAspect="1" noChangeArrowheads="1"/>
          </p:cNvSpPr>
          <p:nvPr/>
        </p:nvSpPr>
        <p:spPr bwMode="auto">
          <a:xfrm>
            <a:off x="63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20" name="CuadroTexto 19">
            <a:extLst>
              <a:ext uri="{FF2B5EF4-FFF2-40B4-BE49-F238E27FC236}">
                <a16:creationId xmlns:a16="http://schemas.microsoft.com/office/drawing/2014/main" id="{34D9132D-C77D-438C-914A-F98E9C03A6B4}"/>
              </a:ext>
            </a:extLst>
          </p:cNvPr>
          <p:cNvSpPr txBox="1"/>
          <p:nvPr/>
        </p:nvSpPr>
        <p:spPr>
          <a:xfrm>
            <a:off x="6502400" y="1722438"/>
            <a:ext cx="4373562" cy="1570037"/>
          </a:xfrm>
          <a:prstGeom prst="rect">
            <a:avLst/>
          </a:prstGeom>
          <a:noFill/>
        </p:spPr>
        <p:txBody>
          <a:bodyPr>
            <a:spAutoFit/>
          </a:bodyPr>
          <a:lstStyle/>
          <a:p>
            <a:pPr marL="171450" indent="-171450" algn="just" eaLnBrk="1" fontAlgn="auto" hangingPunct="1">
              <a:spcBef>
                <a:spcPts val="0"/>
              </a:spcBef>
              <a:spcAft>
                <a:spcPts val="0"/>
              </a:spcAft>
              <a:buFont typeface="Arial" panose="020B0604020202020204" pitchFamily="34" charset="0"/>
              <a:buChar char="•"/>
              <a:defRPr/>
            </a:pPr>
            <a:r>
              <a:rPr lang="es-ES" sz="1200" dirty="0">
                <a:latin typeface="+mn-lt"/>
              </a:rPr>
              <a:t>Grupo Salinas Ventas por Internet</a:t>
            </a:r>
          </a:p>
          <a:p>
            <a:pPr marL="171450" indent="-171450" algn="just" eaLnBrk="1" fontAlgn="auto" hangingPunct="1">
              <a:spcBef>
                <a:spcPts val="0"/>
              </a:spcBef>
              <a:spcAft>
                <a:spcPts val="0"/>
              </a:spcAft>
              <a:buFont typeface="Arial" panose="020B0604020202020204" pitchFamily="34" charset="0"/>
              <a:buChar char="•"/>
              <a:defRPr/>
            </a:pPr>
            <a:r>
              <a:rPr lang="es-ES" sz="1200" dirty="0">
                <a:latin typeface="+mn-lt"/>
              </a:rPr>
              <a:t>A. G. Bell</a:t>
            </a:r>
          </a:p>
          <a:p>
            <a:pPr marL="171450" indent="-171450" algn="just" eaLnBrk="1" fontAlgn="auto" hangingPunct="1">
              <a:spcBef>
                <a:spcPts val="0"/>
              </a:spcBef>
              <a:spcAft>
                <a:spcPts val="0"/>
              </a:spcAft>
              <a:buFont typeface="Arial" panose="020B0604020202020204" pitchFamily="34" charset="0"/>
              <a:buChar char="•"/>
              <a:defRPr/>
            </a:pPr>
            <a:r>
              <a:rPr lang="es-ES" sz="1200" dirty="0">
                <a:latin typeface="+mn-lt"/>
              </a:rPr>
              <a:t>Actualización Anual AG Bell</a:t>
            </a:r>
            <a:endParaRPr lang="es-ES_tradnl" sz="1200" dirty="0">
              <a:solidFill>
                <a:srgbClr val="000000"/>
              </a:solidFill>
              <a:ea typeface="Arial Unicode MS"/>
              <a:cs typeface="Calibri" panose="020F0502020204030204" pitchFamily="34" charset="0"/>
            </a:endParaRPr>
          </a:p>
          <a:p>
            <a:pPr marL="171450" indent="-171450" algn="just">
              <a:spcAft>
                <a:spcPts val="0"/>
              </a:spcAft>
              <a:buFont typeface="Arial" panose="020B0604020202020204" pitchFamily="34" charset="0"/>
              <a:buChar char="•"/>
              <a:defRPr/>
            </a:pPr>
            <a:r>
              <a:rPr lang="es-ES_tradnl" sz="1200" dirty="0">
                <a:solidFill>
                  <a:srgbClr val="000000"/>
                </a:solidFill>
                <a:ea typeface="Arial Unicode MS"/>
                <a:cs typeface="Calibri" panose="020F0502020204030204" pitchFamily="34" charset="0"/>
              </a:rPr>
              <a:t>Webinario de CEMEFI  "Ciudadanía transformadora, desafíos desde el voluntariado“</a:t>
            </a:r>
          </a:p>
          <a:p>
            <a:pPr marL="171450" indent="-171450" algn="just">
              <a:spcAft>
                <a:spcPts val="0"/>
              </a:spcAft>
              <a:buFont typeface="Arial" panose="020B0604020202020204" pitchFamily="34" charset="0"/>
              <a:buChar char="•"/>
              <a:defRPr/>
            </a:pPr>
            <a:r>
              <a:rPr lang="es-MX" sz="1200" dirty="0">
                <a:ea typeface="Calibri" panose="020F0502020204030204" pitchFamily="34" charset="0"/>
                <a:cs typeface="Calibri" panose="020F0502020204030204" pitchFamily="34" charset="0"/>
              </a:rPr>
              <a:t>Webinario zoom “Síndrome post COVID y el manejo con anti fibróticos”</a:t>
            </a:r>
            <a:endParaRPr lang="es-MX" sz="1200" dirty="0">
              <a:ea typeface="Calibri" panose="020F0502020204030204" pitchFamily="34" charset="0"/>
              <a:cs typeface="Times New Roman" panose="02020603050405020304" pitchFamily="18" charset="0"/>
            </a:endParaRPr>
          </a:p>
          <a:p>
            <a:pPr marL="171450" indent="-171450" algn="just">
              <a:spcAft>
                <a:spcPts val="0"/>
              </a:spcAft>
              <a:buFont typeface="Arial" panose="020B0604020202020204" pitchFamily="34" charset="0"/>
              <a:buChar char="•"/>
              <a:defRPr/>
            </a:pPr>
            <a:r>
              <a:rPr lang="es-MX" sz="1200" dirty="0">
                <a:ea typeface="Calibri" panose="020F0502020204030204" pitchFamily="34" charset="0"/>
                <a:cs typeface="Calibri" panose="020F0502020204030204" pitchFamily="34" charset="0"/>
              </a:rPr>
              <a:t>Curso Webinario zoom “Caracterización de las heridas”</a:t>
            </a:r>
            <a:endParaRPr lang="es-MX" sz="1200" dirty="0">
              <a:ea typeface="Calibri" panose="020F0502020204030204" pitchFamily="34" charset="0"/>
              <a:cs typeface="Times New Roman" panose="02020603050405020304" pitchFamily="18" charset="0"/>
            </a:endParaRPr>
          </a:p>
        </p:txBody>
      </p:sp>
    </p:spTree>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ítulo 1">
            <a:extLst>
              <a:ext uri="{FF2B5EF4-FFF2-40B4-BE49-F238E27FC236}">
                <a16:creationId xmlns:a16="http://schemas.microsoft.com/office/drawing/2014/main" id="{79D2F59C-9ADE-4D98-A4B9-C34C9BA79C74}"/>
              </a:ext>
            </a:extLst>
          </p:cNvPr>
          <p:cNvSpPr>
            <a:spLocks noGrp="1" noChangeArrowheads="1"/>
          </p:cNvSpPr>
          <p:nvPr>
            <p:ph type="title"/>
          </p:nvPr>
        </p:nvSpPr>
        <p:spPr/>
        <p:txBody>
          <a:bodyPr/>
          <a:lstStyle/>
          <a:p>
            <a:pPr eaLnBrk="1" hangingPunct="1"/>
            <a:endParaRPr lang="es-MX" altLang="es-MX"/>
          </a:p>
        </p:txBody>
      </p:sp>
      <p:sp>
        <p:nvSpPr>
          <p:cNvPr id="28675" name="Marcador de contenido 2">
            <a:extLst>
              <a:ext uri="{FF2B5EF4-FFF2-40B4-BE49-F238E27FC236}">
                <a16:creationId xmlns:a16="http://schemas.microsoft.com/office/drawing/2014/main" id="{B5193089-3525-41CB-975C-DD9B666DC068}"/>
              </a:ext>
            </a:extLst>
          </p:cNvPr>
          <p:cNvSpPr>
            <a:spLocks noGrp="1" noChangeArrowheads="1"/>
          </p:cNvSpPr>
          <p:nvPr>
            <p:ph idx="1"/>
          </p:nvPr>
        </p:nvSpPr>
        <p:spPr/>
        <p:txBody>
          <a:bodyPr/>
          <a:lstStyle/>
          <a:p>
            <a:pPr eaLnBrk="1" hangingPunct="1"/>
            <a:endParaRPr lang="es-MX" altLang="es-MX"/>
          </a:p>
        </p:txBody>
      </p:sp>
      <p:pic>
        <p:nvPicPr>
          <p:cNvPr id="28676" name="Imagen 3">
            <a:extLst>
              <a:ext uri="{FF2B5EF4-FFF2-40B4-BE49-F238E27FC236}">
                <a16:creationId xmlns:a16="http://schemas.microsoft.com/office/drawing/2014/main" id="{ACB9A5E8-D33E-4C41-B0CB-AF6F768C24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a:extLst>
              <a:ext uri="{FF2B5EF4-FFF2-40B4-BE49-F238E27FC236}">
                <a16:creationId xmlns:a16="http://schemas.microsoft.com/office/drawing/2014/main" id="{783BF875-F5FA-43BE-BA25-E706D9B03F5B}"/>
              </a:ext>
            </a:extLst>
          </p:cNvPr>
          <p:cNvSpPr txBox="1"/>
          <p:nvPr/>
        </p:nvSpPr>
        <p:spPr>
          <a:xfrm>
            <a:off x="838200" y="560388"/>
            <a:ext cx="4540250" cy="584200"/>
          </a:xfrm>
          <a:prstGeom prst="rect">
            <a:avLst/>
          </a:prstGeom>
          <a:noFill/>
        </p:spPr>
        <p:txBody>
          <a:bodyPr>
            <a:spAutoFit/>
          </a:bodyPr>
          <a:lstStyle/>
          <a:p>
            <a:pPr eaLnBrk="1" fontAlgn="auto" hangingPunct="1">
              <a:spcBef>
                <a:spcPts val="0"/>
              </a:spcBef>
              <a:spcAft>
                <a:spcPts val="0"/>
              </a:spcAft>
              <a:defRPr/>
            </a:pPr>
            <a:r>
              <a:rPr lang="es-ES" sz="1600" b="1" dirty="0">
                <a:solidFill>
                  <a:schemeClr val="bg1">
                    <a:lumMod val="50000"/>
                  </a:schemeClr>
                </a:solidFill>
                <a:latin typeface="+mn-lt"/>
              </a:rPr>
              <a:t>Actividades lúdicas</a:t>
            </a:r>
          </a:p>
          <a:p>
            <a:pPr eaLnBrk="1" fontAlgn="auto" hangingPunct="1">
              <a:spcBef>
                <a:spcPts val="0"/>
              </a:spcBef>
              <a:spcAft>
                <a:spcPts val="0"/>
              </a:spcAft>
              <a:defRPr/>
            </a:pPr>
            <a:endParaRPr lang="es-ES" sz="1600" b="1" dirty="0">
              <a:solidFill>
                <a:schemeClr val="bg1">
                  <a:lumMod val="50000"/>
                </a:schemeClr>
              </a:solidFill>
              <a:latin typeface="+mn-lt"/>
            </a:endParaRPr>
          </a:p>
        </p:txBody>
      </p:sp>
      <p:pic>
        <p:nvPicPr>
          <p:cNvPr id="28679" name="image22.jpeg">
            <a:extLst>
              <a:ext uri="{FF2B5EF4-FFF2-40B4-BE49-F238E27FC236}">
                <a16:creationId xmlns:a16="http://schemas.microsoft.com/office/drawing/2014/main" id="{9D34F17B-B3EB-4A41-9ACE-0B634DBD9DFF}"/>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622995" y="852488"/>
            <a:ext cx="2550405" cy="2550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image12.jpeg">
            <a:extLst>
              <a:ext uri="{FF2B5EF4-FFF2-40B4-BE49-F238E27FC236}">
                <a16:creationId xmlns:a16="http://schemas.microsoft.com/office/drawing/2014/main" id="{59FECB4F-D033-4369-849C-5649E8683531}"/>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533134" y="836613"/>
            <a:ext cx="2029536" cy="2542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a:extLst>
              <a:ext uri="{FF2B5EF4-FFF2-40B4-BE49-F238E27FC236}">
                <a16:creationId xmlns:a16="http://schemas.microsoft.com/office/drawing/2014/main" id="{841F2EC7-55AC-4438-B42A-4D6FADC8644D}"/>
              </a:ext>
            </a:extLst>
          </p:cNvPr>
          <p:cNvSpPr txBox="1"/>
          <p:nvPr/>
        </p:nvSpPr>
        <p:spPr>
          <a:xfrm>
            <a:off x="838200" y="1279525"/>
            <a:ext cx="4682206" cy="1938992"/>
          </a:xfrm>
          <a:prstGeom prst="rect">
            <a:avLst/>
          </a:prstGeom>
          <a:noFill/>
        </p:spPr>
        <p:txBody>
          <a:bodyPr wrap="square" rtlCol="0">
            <a:spAutoFit/>
          </a:bodyPr>
          <a:lstStyle/>
          <a:p>
            <a:pPr algn="just" eaLnBrk="1" fontAlgn="auto" hangingPunct="1">
              <a:spcBef>
                <a:spcPts val="0"/>
              </a:spcBef>
              <a:spcAft>
                <a:spcPts val="0"/>
              </a:spcAft>
              <a:defRPr/>
            </a:pPr>
            <a:r>
              <a:rPr lang="es-MX" sz="1400" dirty="0">
                <a:latin typeface="+mn-lt"/>
              </a:rPr>
              <a:t>Para dar a nuestros pacientes y sus familias un impulso a su desarrollo, integramos actividades que generan alegría y satisfacciones como son:</a:t>
            </a:r>
          </a:p>
          <a:p>
            <a:pPr algn="just" eaLnBrk="1" fontAlgn="auto" hangingPunct="1">
              <a:spcBef>
                <a:spcPts val="0"/>
              </a:spcBef>
              <a:spcAft>
                <a:spcPts val="0"/>
              </a:spcAft>
              <a:defRPr/>
            </a:pPr>
            <a:endParaRPr lang="es-MX" sz="1600" dirty="0">
              <a:latin typeface="+mn-lt"/>
            </a:endParaRPr>
          </a:p>
          <a:p>
            <a:pPr marL="285750" indent="-285750" algn="just" eaLnBrk="1" fontAlgn="auto" hangingPunct="1">
              <a:spcBef>
                <a:spcPts val="0"/>
              </a:spcBef>
              <a:spcAft>
                <a:spcPts val="0"/>
              </a:spcAft>
              <a:buFont typeface="Arial" panose="020B0604020202020204" pitchFamily="34" charset="0"/>
              <a:buChar char="•"/>
              <a:defRPr/>
            </a:pPr>
            <a:r>
              <a:rPr lang="es-MX" sz="1600" dirty="0">
                <a:latin typeface="+mn-lt"/>
              </a:rPr>
              <a:t>Clases de Karate.</a:t>
            </a:r>
          </a:p>
          <a:p>
            <a:pPr algn="just" eaLnBrk="1" fontAlgn="auto" hangingPunct="1">
              <a:spcBef>
                <a:spcPts val="0"/>
              </a:spcBef>
              <a:spcAft>
                <a:spcPts val="0"/>
              </a:spcAft>
              <a:defRPr/>
            </a:pPr>
            <a:endParaRPr lang="es-MX" sz="1600" dirty="0">
              <a:latin typeface="+mn-lt"/>
            </a:endParaRPr>
          </a:p>
          <a:p>
            <a:pPr marL="285750" indent="-285750" algn="just" eaLnBrk="1" fontAlgn="auto" hangingPunct="1">
              <a:spcBef>
                <a:spcPts val="0"/>
              </a:spcBef>
              <a:spcAft>
                <a:spcPts val="0"/>
              </a:spcAft>
              <a:buFont typeface="Arial" panose="020B0604020202020204" pitchFamily="34" charset="0"/>
              <a:buChar char="•"/>
              <a:defRPr/>
            </a:pPr>
            <a:r>
              <a:rPr lang="es-MX" sz="1600" dirty="0">
                <a:latin typeface="+mn-lt"/>
              </a:rPr>
              <a:t>Clases de Zumba.</a:t>
            </a:r>
            <a:endParaRPr lang="es-MX" sz="1400" dirty="0"/>
          </a:p>
          <a:p>
            <a:endParaRPr lang="es-MX" sz="1400" dirty="0"/>
          </a:p>
        </p:txBody>
      </p:sp>
      <p:grpSp>
        <p:nvGrpSpPr>
          <p:cNvPr id="14" name="docshapegroup1">
            <a:extLst>
              <a:ext uri="{FF2B5EF4-FFF2-40B4-BE49-F238E27FC236}">
                <a16:creationId xmlns:a16="http://schemas.microsoft.com/office/drawing/2014/main" id="{51F094D8-C0AA-4A6C-A03E-1E57F8E6BBAD}"/>
              </a:ext>
            </a:extLst>
          </p:cNvPr>
          <p:cNvGrpSpPr>
            <a:grpSpLocks/>
          </p:cNvGrpSpPr>
          <p:nvPr/>
        </p:nvGrpSpPr>
        <p:grpSpPr bwMode="auto">
          <a:xfrm>
            <a:off x="471488" y="6172200"/>
            <a:ext cx="5635625" cy="46038"/>
            <a:chOff x="11" y="15587"/>
            <a:chExt cx="12229" cy="72"/>
          </a:xfrm>
        </p:grpSpPr>
        <p:sp>
          <p:nvSpPr>
            <p:cNvPr id="15" name="docshape2">
              <a:extLst>
                <a:ext uri="{FF2B5EF4-FFF2-40B4-BE49-F238E27FC236}">
                  <a16:creationId xmlns:a16="http://schemas.microsoft.com/office/drawing/2014/main" id="{08F65801-2328-4691-8742-F8535498C4D8}"/>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16" name="docshape3">
              <a:extLst>
                <a:ext uri="{FF2B5EF4-FFF2-40B4-BE49-F238E27FC236}">
                  <a16:creationId xmlns:a16="http://schemas.microsoft.com/office/drawing/2014/main" id="{C59CF07A-F7CF-403C-A3EB-354574BAC26B}"/>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grpSp>
        <p:nvGrpSpPr>
          <p:cNvPr id="17" name="docshapegroup1">
            <a:extLst>
              <a:ext uri="{FF2B5EF4-FFF2-40B4-BE49-F238E27FC236}">
                <a16:creationId xmlns:a16="http://schemas.microsoft.com/office/drawing/2014/main" id="{230CC809-5A6E-4001-BF47-C34EA01CA3AB}"/>
              </a:ext>
            </a:extLst>
          </p:cNvPr>
          <p:cNvGrpSpPr>
            <a:grpSpLocks/>
          </p:cNvGrpSpPr>
          <p:nvPr/>
        </p:nvGrpSpPr>
        <p:grpSpPr bwMode="auto">
          <a:xfrm>
            <a:off x="6084888" y="6172200"/>
            <a:ext cx="5635625" cy="46038"/>
            <a:chOff x="11" y="15587"/>
            <a:chExt cx="12229" cy="72"/>
          </a:xfrm>
        </p:grpSpPr>
        <p:sp>
          <p:nvSpPr>
            <p:cNvPr id="18" name="docshape2">
              <a:extLst>
                <a:ext uri="{FF2B5EF4-FFF2-40B4-BE49-F238E27FC236}">
                  <a16:creationId xmlns:a16="http://schemas.microsoft.com/office/drawing/2014/main" id="{D2BC91BC-F44C-48E3-A568-1C4970B50354}"/>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19" name="docshape3">
              <a:extLst>
                <a:ext uri="{FF2B5EF4-FFF2-40B4-BE49-F238E27FC236}">
                  <a16:creationId xmlns:a16="http://schemas.microsoft.com/office/drawing/2014/main" id="{C08ADEEA-3E0E-4155-BB1A-39A180821F7B}"/>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sp>
        <p:nvSpPr>
          <p:cNvPr id="20" name="Esquina doblada 13">
            <a:hlinkClick r:id="rId5" action="ppaction://hlinksldjump" tooltip="Contenido"/>
            <a:extLst>
              <a:ext uri="{FF2B5EF4-FFF2-40B4-BE49-F238E27FC236}">
                <a16:creationId xmlns:a16="http://schemas.microsoft.com/office/drawing/2014/main" id="{25CD54FD-1487-4227-B3FA-823E21F45D2E}"/>
              </a:ext>
            </a:extLst>
          </p:cNvPr>
          <p:cNvSpPr/>
          <p:nvPr/>
        </p:nvSpPr>
        <p:spPr>
          <a:xfrm>
            <a:off x="11391900" y="452438"/>
            <a:ext cx="195263" cy="268287"/>
          </a:xfrm>
          <a:prstGeom prst="foldedCorner">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21" name="Flecha derecha 14">
            <a:hlinkClick r:id="" action="ppaction://hlinkshowjump?jump=nextslide"/>
            <a:extLst>
              <a:ext uri="{FF2B5EF4-FFF2-40B4-BE49-F238E27FC236}">
                <a16:creationId xmlns:a16="http://schemas.microsoft.com/office/drawing/2014/main" id="{CC6EE53D-5B8D-49ED-A027-D0EF3EC76213}"/>
              </a:ext>
            </a:extLst>
          </p:cNvPr>
          <p:cNvSpPr/>
          <p:nvPr/>
        </p:nvSpPr>
        <p:spPr>
          <a:xfrm>
            <a:off x="11447463" y="836613"/>
            <a:ext cx="128587" cy="203200"/>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22" name="Flecha derecha 15">
            <a:hlinkClick r:id="" action="ppaction://hlinkshowjump?jump=previousslide"/>
            <a:extLst>
              <a:ext uri="{FF2B5EF4-FFF2-40B4-BE49-F238E27FC236}">
                <a16:creationId xmlns:a16="http://schemas.microsoft.com/office/drawing/2014/main" id="{32C5D24E-25F4-45D5-9361-F53C6DF32C75}"/>
              </a:ext>
            </a:extLst>
          </p:cNvPr>
          <p:cNvSpPr/>
          <p:nvPr/>
        </p:nvSpPr>
        <p:spPr>
          <a:xfrm rot="10800000">
            <a:off x="11414125" y="1112838"/>
            <a:ext cx="130175" cy="204787"/>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graphicFrame>
        <p:nvGraphicFramePr>
          <p:cNvPr id="23" name="Gráfico 22">
            <a:extLst>
              <a:ext uri="{FF2B5EF4-FFF2-40B4-BE49-F238E27FC236}">
                <a16:creationId xmlns:a16="http://schemas.microsoft.com/office/drawing/2014/main" id="{88C470D3-29C2-4313-9059-373E66EBA6FE}"/>
              </a:ext>
            </a:extLst>
          </p:cNvPr>
          <p:cNvGraphicFramePr>
            <a:graphicFrameLocks/>
          </p:cNvGraphicFramePr>
          <p:nvPr>
            <p:extLst>
              <p:ext uri="{D42A27DB-BD31-4B8C-83A1-F6EECF244321}">
                <p14:modId xmlns:p14="http://schemas.microsoft.com/office/powerpoint/2010/main" val="2164043356"/>
              </p:ext>
            </p:extLst>
          </p:nvPr>
        </p:nvGraphicFramePr>
        <p:xfrm>
          <a:off x="1135523" y="3162804"/>
          <a:ext cx="3849836" cy="270344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Gráfico 23">
            <a:extLst>
              <a:ext uri="{FF2B5EF4-FFF2-40B4-BE49-F238E27FC236}">
                <a16:creationId xmlns:a16="http://schemas.microsoft.com/office/drawing/2014/main" id="{C398B395-A840-4335-AAC7-A16B19CA16E7}"/>
              </a:ext>
            </a:extLst>
          </p:cNvPr>
          <p:cNvGraphicFramePr>
            <a:graphicFrameLocks/>
          </p:cNvGraphicFramePr>
          <p:nvPr>
            <p:extLst>
              <p:ext uri="{D42A27DB-BD31-4B8C-83A1-F6EECF244321}">
                <p14:modId xmlns:p14="http://schemas.microsoft.com/office/powerpoint/2010/main" val="54991064"/>
              </p:ext>
            </p:extLst>
          </p:nvPr>
        </p:nvGraphicFramePr>
        <p:xfrm>
          <a:off x="6835332" y="3755381"/>
          <a:ext cx="4058563" cy="2204093"/>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n 3">
            <a:extLst>
              <a:ext uri="{FF2B5EF4-FFF2-40B4-BE49-F238E27FC236}">
                <a16:creationId xmlns:a16="http://schemas.microsoft.com/office/drawing/2014/main" id="{40B32843-F745-4050-98FC-1EB1C6633F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9" name="docshapegroup1">
            <a:extLst>
              <a:ext uri="{FF2B5EF4-FFF2-40B4-BE49-F238E27FC236}">
                <a16:creationId xmlns:a16="http://schemas.microsoft.com/office/drawing/2014/main" id="{8A5DE4DB-7F25-4708-AAE9-9779F763EB8F}"/>
              </a:ext>
            </a:extLst>
          </p:cNvPr>
          <p:cNvGrpSpPr>
            <a:grpSpLocks/>
          </p:cNvGrpSpPr>
          <p:nvPr/>
        </p:nvGrpSpPr>
        <p:grpSpPr bwMode="auto">
          <a:xfrm>
            <a:off x="471488" y="6172200"/>
            <a:ext cx="5635625" cy="46038"/>
            <a:chOff x="11" y="15587"/>
            <a:chExt cx="12229" cy="72"/>
          </a:xfrm>
        </p:grpSpPr>
        <p:sp>
          <p:nvSpPr>
            <p:cNvPr id="4109" name="docshape2">
              <a:extLst>
                <a:ext uri="{FF2B5EF4-FFF2-40B4-BE49-F238E27FC236}">
                  <a16:creationId xmlns:a16="http://schemas.microsoft.com/office/drawing/2014/main" id="{9B42563A-18C1-40DA-95EF-84BDCB4DBDFE}"/>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4110" name="docshape3">
              <a:extLst>
                <a:ext uri="{FF2B5EF4-FFF2-40B4-BE49-F238E27FC236}">
                  <a16:creationId xmlns:a16="http://schemas.microsoft.com/office/drawing/2014/main" id="{37AFAF1C-8A43-4B52-8F8E-8CFDFC287283}"/>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grpSp>
        <p:nvGrpSpPr>
          <p:cNvPr id="4100" name="docshapegroup1">
            <a:extLst>
              <a:ext uri="{FF2B5EF4-FFF2-40B4-BE49-F238E27FC236}">
                <a16:creationId xmlns:a16="http://schemas.microsoft.com/office/drawing/2014/main" id="{65458B11-0691-4047-86EC-B22CC57255C4}"/>
              </a:ext>
            </a:extLst>
          </p:cNvPr>
          <p:cNvGrpSpPr>
            <a:grpSpLocks/>
          </p:cNvGrpSpPr>
          <p:nvPr/>
        </p:nvGrpSpPr>
        <p:grpSpPr bwMode="auto">
          <a:xfrm>
            <a:off x="6084888" y="6172200"/>
            <a:ext cx="5635625" cy="46038"/>
            <a:chOff x="11" y="15587"/>
            <a:chExt cx="12229" cy="72"/>
          </a:xfrm>
        </p:grpSpPr>
        <p:sp>
          <p:nvSpPr>
            <p:cNvPr id="4107" name="docshape2">
              <a:extLst>
                <a:ext uri="{FF2B5EF4-FFF2-40B4-BE49-F238E27FC236}">
                  <a16:creationId xmlns:a16="http://schemas.microsoft.com/office/drawing/2014/main" id="{AF5A8A0E-3840-4999-9132-8F25891192DC}"/>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4108" name="docshape3">
              <a:extLst>
                <a:ext uri="{FF2B5EF4-FFF2-40B4-BE49-F238E27FC236}">
                  <a16:creationId xmlns:a16="http://schemas.microsoft.com/office/drawing/2014/main" id="{C84A9164-4E22-47D3-9B5E-4DA495A2A16A}"/>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sp>
        <p:nvSpPr>
          <p:cNvPr id="2" name="CuadroTexto 1">
            <a:extLst>
              <a:ext uri="{FF2B5EF4-FFF2-40B4-BE49-F238E27FC236}">
                <a16:creationId xmlns:a16="http://schemas.microsoft.com/office/drawing/2014/main" id="{84513980-5B78-44C9-BC7F-98F6F7CA14FC}"/>
              </a:ext>
            </a:extLst>
          </p:cNvPr>
          <p:cNvSpPr txBox="1"/>
          <p:nvPr/>
        </p:nvSpPr>
        <p:spPr>
          <a:xfrm>
            <a:off x="6657181" y="605632"/>
            <a:ext cx="1477963" cy="461962"/>
          </a:xfrm>
          <a:prstGeom prst="rect">
            <a:avLst/>
          </a:prstGeom>
          <a:noFill/>
        </p:spPr>
        <p:txBody>
          <a:bodyPr wrap="none">
            <a:spAutoFit/>
          </a:bodyPr>
          <a:lstStyle/>
          <a:p>
            <a:pPr eaLnBrk="1" fontAlgn="auto" hangingPunct="1">
              <a:spcBef>
                <a:spcPts val="0"/>
              </a:spcBef>
              <a:spcAft>
                <a:spcPts val="0"/>
              </a:spcAft>
              <a:defRPr/>
            </a:pPr>
            <a:r>
              <a:rPr lang="es-MX" sz="2400" dirty="0">
                <a:solidFill>
                  <a:schemeClr val="bg1">
                    <a:lumMod val="65000"/>
                  </a:schemeClr>
                </a:solidFill>
                <a:latin typeface="+mn-lt"/>
              </a:rPr>
              <a:t>Contenido</a:t>
            </a:r>
          </a:p>
        </p:txBody>
      </p:sp>
      <p:sp>
        <p:nvSpPr>
          <p:cNvPr id="10" name="CuadroTexto 9">
            <a:extLst>
              <a:ext uri="{FF2B5EF4-FFF2-40B4-BE49-F238E27FC236}">
                <a16:creationId xmlns:a16="http://schemas.microsoft.com/office/drawing/2014/main" id="{61BD4BC1-49D5-4AC1-9723-CF7419E7F713}"/>
              </a:ext>
            </a:extLst>
          </p:cNvPr>
          <p:cNvSpPr txBox="1"/>
          <p:nvPr/>
        </p:nvSpPr>
        <p:spPr>
          <a:xfrm>
            <a:off x="6657181" y="1145966"/>
            <a:ext cx="2414122" cy="4893647"/>
          </a:xfrm>
          <a:prstGeom prst="rect">
            <a:avLst/>
          </a:prstGeom>
          <a:noFill/>
        </p:spPr>
        <p:txBody>
          <a:bodyPr wrap="none">
            <a:spAutoFit/>
          </a:bodyPr>
          <a:lstStyle/>
          <a:p>
            <a:pPr eaLnBrk="1" fontAlgn="auto" hangingPunct="1">
              <a:spcBef>
                <a:spcPts val="0"/>
              </a:spcBef>
              <a:spcAft>
                <a:spcPts val="0"/>
              </a:spcAft>
              <a:defRPr/>
            </a:pPr>
            <a:r>
              <a:rPr lang="es-MX" sz="1200" dirty="0">
                <a:solidFill>
                  <a:schemeClr val="bg1">
                    <a:lumMod val="50000"/>
                  </a:schemeClr>
                </a:solidFill>
                <a:latin typeface="+mn-lt"/>
                <a:hlinkClick r:id="rId3" action="ppaction://hlinksldjump"/>
              </a:rPr>
              <a:t>Mensaje del Presidente del Consejo</a:t>
            </a:r>
            <a:endParaRPr lang="es-MX" sz="1200" dirty="0">
              <a:solidFill>
                <a:schemeClr val="bg1">
                  <a:lumMod val="50000"/>
                </a:schemeClr>
              </a:solidFill>
              <a:latin typeface="+mn-lt"/>
            </a:endParaRPr>
          </a:p>
          <a:p>
            <a:pPr eaLnBrk="1" fontAlgn="auto" hangingPunct="1">
              <a:spcBef>
                <a:spcPts val="0"/>
              </a:spcBef>
              <a:spcAft>
                <a:spcPts val="0"/>
              </a:spcAft>
              <a:defRPr/>
            </a:pPr>
            <a:endParaRPr lang="es-MX" sz="1200" dirty="0">
              <a:solidFill>
                <a:schemeClr val="bg1">
                  <a:lumMod val="50000"/>
                </a:schemeClr>
              </a:solidFill>
              <a:latin typeface="+mn-lt"/>
            </a:endParaRPr>
          </a:p>
          <a:p>
            <a:pPr eaLnBrk="1" fontAlgn="auto" hangingPunct="1">
              <a:spcBef>
                <a:spcPts val="0"/>
              </a:spcBef>
              <a:spcAft>
                <a:spcPts val="0"/>
              </a:spcAft>
              <a:defRPr/>
            </a:pPr>
            <a:r>
              <a:rPr lang="es-MX" sz="1200" dirty="0">
                <a:solidFill>
                  <a:schemeClr val="bg1">
                    <a:lumMod val="50000"/>
                  </a:schemeClr>
                </a:solidFill>
                <a:latin typeface="+mn-lt"/>
                <a:hlinkClick r:id="rId4" action="ppaction://hlinksldjump"/>
              </a:rPr>
              <a:t>Mensaje de la Dirección General</a:t>
            </a:r>
            <a:endParaRPr lang="es-MX" sz="1200" dirty="0">
              <a:solidFill>
                <a:schemeClr val="bg1">
                  <a:lumMod val="50000"/>
                </a:schemeClr>
              </a:solidFill>
              <a:latin typeface="+mn-lt"/>
            </a:endParaRPr>
          </a:p>
          <a:p>
            <a:pPr eaLnBrk="1" fontAlgn="auto" hangingPunct="1">
              <a:spcBef>
                <a:spcPts val="0"/>
              </a:spcBef>
              <a:spcAft>
                <a:spcPts val="0"/>
              </a:spcAft>
              <a:defRPr/>
            </a:pPr>
            <a:endParaRPr lang="es-MX" sz="1200" dirty="0">
              <a:solidFill>
                <a:schemeClr val="bg1">
                  <a:lumMod val="50000"/>
                </a:schemeClr>
              </a:solidFill>
              <a:latin typeface="+mn-lt"/>
            </a:endParaRPr>
          </a:p>
          <a:p>
            <a:pPr eaLnBrk="1" fontAlgn="auto" hangingPunct="1">
              <a:spcBef>
                <a:spcPts val="0"/>
              </a:spcBef>
              <a:spcAft>
                <a:spcPts val="0"/>
              </a:spcAft>
              <a:defRPr/>
            </a:pPr>
            <a:r>
              <a:rPr lang="es-MX" sz="1200" dirty="0">
                <a:solidFill>
                  <a:schemeClr val="bg1">
                    <a:lumMod val="50000"/>
                  </a:schemeClr>
                </a:solidFill>
                <a:latin typeface="+mn-lt"/>
                <a:hlinkClick r:id="rId5" action="ppaction://hlinksldjump"/>
              </a:rPr>
              <a:t>Misión, Visión y Valores</a:t>
            </a:r>
            <a:endParaRPr lang="es-MX" sz="1200" dirty="0">
              <a:solidFill>
                <a:schemeClr val="bg1">
                  <a:lumMod val="50000"/>
                </a:schemeClr>
              </a:solidFill>
              <a:latin typeface="+mn-lt"/>
            </a:endParaRPr>
          </a:p>
          <a:p>
            <a:pPr eaLnBrk="1" fontAlgn="auto" hangingPunct="1">
              <a:spcBef>
                <a:spcPts val="0"/>
              </a:spcBef>
              <a:spcAft>
                <a:spcPts val="0"/>
              </a:spcAft>
              <a:defRPr/>
            </a:pPr>
            <a:endParaRPr lang="es-MX" sz="1200" dirty="0">
              <a:solidFill>
                <a:schemeClr val="bg1">
                  <a:lumMod val="50000"/>
                </a:schemeClr>
              </a:solidFill>
              <a:latin typeface="+mn-lt"/>
            </a:endParaRPr>
          </a:p>
          <a:p>
            <a:pPr eaLnBrk="1" fontAlgn="auto" hangingPunct="1">
              <a:spcBef>
                <a:spcPts val="0"/>
              </a:spcBef>
              <a:spcAft>
                <a:spcPts val="0"/>
              </a:spcAft>
              <a:defRPr/>
            </a:pPr>
            <a:r>
              <a:rPr lang="es-MX" sz="1200" dirty="0">
                <a:solidFill>
                  <a:schemeClr val="bg1">
                    <a:lumMod val="50000"/>
                  </a:schemeClr>
                </a:solidFill>
                <a:latin typeface="+mn-lt"/>
                <a:hlinkClick r:id="rId6" action="ppaction://hlinksldjump"/>
              </a:rPr>
              <a:t>Resultados</a:t>
            </a:r>
            <a:endParaRPr lang="es-MX" sz="1200" dirty="0">
              <a:solidFill>
                <a:schemeClr val="bg1">
                  <a:lumMod val="50000"/>
                </a:schemeClr>
              </a:solidFill>
              <a:latin typeface="+mn-lt"/>
            </a:endParaRPr>
          </a:p>
          <a:p>
            <a:pPr eaLnBrk="1" fontAlgn="auto" hangingPunct="1">
              <a:spcBef>
                <a:spcPts val="0"/>
              </a:spcBef>
              <a:spcAft>
                <a:spcPts val="0"/>
              </a:spcAft>
              <a:defRPr/>
            </a:pPr>
            <a:endParaRPr lang="es-MX" sz="1200" dirty="0">
              <a:solidFill>
                <a:schemeClr val="bg1">
                  <a:lumMod val="50000"/>
                </a:schemeClr>
              </a:solidFill>
              <a:latin typeface="+mn-lt"/>
            </a:endParaRPr>
          </a:p>
          <a:p>
            <a:pPr eaLnBrk="1" fontAlgn="auto" hangingPunct="1">
              <a:spcBef>
                <a:spcPts val="0"/>
              </a:spcBef>
              <a:spcAft>
                <a:spcPts val="0"/>
              </a:spcAft>
              <a:defRPr/>
            </a:pPr>
            <a:r>
              <a:rPr lang="es-MX" sz="1200" dirty="0">
                <a:solidFill>
                  <a:schemeClr val="bg1">
                    <a:lumMod val="50000"/>
                  </a:schemeClr>
                </a:solidFill>
                <a:latin typeface="+mn-lt"/>
                <a:hlinkClick r:id="rId7" action="ppaction://hlinksldjump"/>
              </a:rPr>
              <a:t>Labor asistencial</a:t>
            </a:r>
            <a:endParaRPr lang="es-MX" sz="1200" dirty="0">
              <a:solidFill>
                <a:schemeClr val="bg1">
                  <a:lumMod val="50000"/>
                </a:schemeClr>
              </a:solidFill>
              <a:latin typeface="+mn-lt"/>
            </a:endParaRPr>
          </a:p>
          <a:p>
            <a:pPr eaLnBrk="1" fontAlgn="auto" hangingPunct="1">
              <a:spcBef>
                <a:spcPts val="0"/>
              </a:spcBef>
              <a:spcAft>
                <a:spcPts val="0"/>
              </a:spcAft>
              <a:defRPr/>
            </a:pPr>
            <a:endParaRPr lang="es-MX" sz="1200" dirty="0">
              <a:solidFill>
                <a:schemeClr val="bg1">
                  <a:lumMod val="50000"/>
                </a:schemeClr>
              </a:solidFill>
              <a:latin typeface="+mn-lt"/>
            </a:endParaRPr>
          </a:p>
          <a:p>
            <a:pPr eaLnBrk="1" fontAlgn="auto" hangingPunct="1">
              <a:spcBef>
                <a:spcPts val="0"/>
              </a:spcBef>
              <a:spcAft>
                <a:spcPts val="0"/>
              </a:spcAft>
              <a:defRPr/>
            </a:pPr>
            <a:r>
              <a:rPr lang="es-MX" sz="1200" dirty="0">
                <a:solidFill>
                  <a:schemeClr val="bg1">
                    <a:lumMod val="50000"/>
                  </a:schemeClr>
                </a:solidFill>
                <a:latin typeface="+mn-lt"/>
                <a:hlinkClick r:id="rId8" action="ppaction://hlinksldjump"/>
              </a:rPr>
              <a:t>Especialidades Medicas</a:t>
            </a:r>
            <a:endParaRPr lang="es-MX" sz="1200" dirty="0">
              <a:solidFill>
                <a:schemeClr val="bg1">
                  <a:lumMod val="50000"/>
                </a:schemeClr>
              </a:solidFill>
              <a:latin typeface="+mn-lt"/>
            </a:endParaRPr>
          </a:p>
          <a:p>
            <a:pPr eaLnBrk="1" fontAlgn="auto" hangingPunct="1">
              <a:spcBef>
                <a:spcPts val="0"/>
              </a:spcBef>
              <a:spcAft>
                <a:spcPts val="0"/>
              </a:spcAft>
              <a:defRPr/>
            </a:pPr>
            <a:endParaRPr lang="es-MX" sz="1200" dirty="0">
              <a:solidFill>
                <a:schemeClr val="bg1">
                  <a:lumMod val="50000"/>
                </a:schemeClr>
              </a:solidFill>
              <a:latin typeface="+mn-lt"/>
            </a:endParaRPr>
          </a:p>
          <a:p>
            <a:pPr eaLnBrk="1" fontAlgn="auto" hangingPunct="1">
              <a:spcBef>
                <a:spcPts val="0"/>
              </a:spcBef>
              <a:spcAft>
                <a:spcPts val="0"/>
              </a:spcAft>
              <a:defRPr/>
            </a:pPr>
            <a:r>
              <a:rPr lang="es-MX" sz="1200" dirty="0">
                <a:solidFill>
                  <a:schemeClr val="bg1">
                    <a:lumMod val="50000"/>
                  </a:schemeClr>
                </a:solidFill>
                <a:latin typeface="+mn-lt"/>
                <a:hlinkClick r:id="rId9" action="ppaction://hlinksldjump"/>
              </a:rPr>
              <a:t>Fortalecimiento institucional</a:t>
            </a:r>
            <a:endParaRPr lang="es-MX" sz="1200" dirty="0">
              <a:solidFill>
                <a:schemeClr val="bg1">
                  <a:lumMod val="50000"/>
                </a:schemeClr>
              </a:solidFill>
              <a:latin typeface="+mn-lt"/>
            </a:endParaRPr>
          </a:p>
          <a:p>
            <a:pPr eaLnBrk="1" fontAlgn="auto" hangingPunct="1">
              <a:spcBef>
                <a:spcPts val="0"/>
              </a:spcBef>
              <a:spcAft>
                <a:spcPts val="0"/>
              </a:spcAft>
              <a:defRPr/>
            </a:pPr>
            <a:endParaRPr lang="es-MX" sz="1200" dirty="0">
              <a:solidFill>
                <a:schemeClr val="bg1">
                  <a:lumMod val="50000"/>
                </a:schemeClr>
              </a:solidFill>
              <a:latin typeface="+mn-lt"/>
            </a:endParaRPr>
          </a:p>
          <a:p>
            <a:pPr eaLnBrk="1" fontAlgn="auto" hangingPunct="1">
              <a:spcBef>
                <a:spcPts val="0"/>
              </a:spcBef>
              <a:spcAft>
                <a:spcPts val="0"/>
              </a:spcAft>
              <a:defRPr/>
            </a:pPr>
            <a:r>
              <a:rPr lang="es-MX" sz="1200" dirty="0">
                <a:solidFill>
                  <a:schemeClr val="bg1">
                    <a:lumMod val="50000"/>
                  </a:schemeClr>
                </a:solidFill>
                <a:latin typeface="+mn-lt"/>
                <a:hlinkClick r:id="rId10" action="ppaction://hlinksldjump"/>
              </a:rPr>
              <a:t>Vinculación Institucional</a:t>
            </a:r>
            <a:endParaRPr lang="es-MX" sz="1200" dirty="0">
              <a:solidFill>
                <a:schemeClr val="bg1">
                  <a:lumMod val="50000"/>
                </a:schemeClr>
              </a:solidFill>
              <a:latin typeface="+mn-lt"/>
            </a:endParaRPr>
          </a:p>
          <a:p>
            <a:pPr eaLnBrk="1" fontAlgn="auto" hangingPunct="1">
              <a:spcBef>
                <a:spcPts val="0"/>
              </a:spcBef>
              <a:spcAft>
                <a:spcPts val="0"/>
              </a:spcAft>
              <a:defRPr/>
            </a:pPr>
            <a:endParaRPr lang="es-MX" sz="1200" dirty="0">
              <a:solidFill>
                <a:schemeClr val="bg1">
                  <a:lumMod val="50000"/>
                </a:schemeClr>
              </a:solidFill>
              <a:latin typeface="+mn-lt"/>
            </a:endParaRPr>
          </a:p>
          <a:p>
            <a:pPr eaLnBrk="1" fontAlgn="auto" hangingPunct="1">
              <a:spcBef>
                <a:spcPts val="0"/>
              </a:spcBef>
              <a:spcAft>
                <a:spcPts val="0"/>
              </a:spcAft>
              <a:defRPr/>
            </a:pPr>
            <a:r>
              <a:rPr lang="es-MX" sz="1200" dirty="0">
                <a:solidFill>
                  <a:schemeClr val="bg1">
                    <a:lumMod val="50000"/>
                  </a:schemeClr>
                </a:solidFill>
                <a:latin typeface="+mn-lt"/>
                <a:hlinkClick r:id="rId11" action="ppaction://hlinksldjump"/>
              </a:rPr>
              <a:t>Eventos</a:t>
            </a:r>
            <a:endParaRPr lang="es-MX" sz="1200" dirty="0">
              <a:solidFill>
                <a:schemeClr val="bg1">
                  <a:lumMod val="50000"/>
                </a:schemeClr>
              </a:solidFill>
              <a:latin typeface="+mn-lt"/>
            </a:endParaRPr>
          </a:p>
          <a:p>
            <a:pPr eaLnBrk="1" fontAlgn="auto" hangingPunct="1">
              <a:spcBef>
                <a:spcPts val="0"/>
              </a:spcBef>
              <a:spcAft>
                <a:spcPts val="0"/>
              </a:spcAft>
              <a:defRPr/>
            </a:pPr>
            <a:endParaRPr lang="es-MX" sz="1200" dirty="0">
              <a:solidFill>
                <a:schemeClr val="bg1">
                  <a:lumMod val="50000"/>
                </a:schemeClr>
              </a:solidFill>
              <a:latin typeface="+mn-lt"/>
            </a:endParaRPr>
          </a:p>
          <a:p>
            <a:pPr eaLnBrk="1" fontAlgn="auto" hangingPunct="1">
              <a:spcBef>
                <a:spcPts val="0"/>
              </a:spcBef>
              <a:spcAft>
                <a:spcPts val="0"/>
              </a:spcAft>
              <a:defRPr/>
            </a:pPr>
            <a:r>
              <a:rPr lang="es-MX" sz="1200" dirty="0">
                <a:solidFill>
                  <a:schemeClr val="bg1">
                    <a:lumMod val="50000"/>
                  </a:schemeClr>
                </a:solidFill>
                <a:latin typeface="+mn-lt"/>
                <a:hlinkClick r:id="rId12" action="ppaction://hlinksldjump"/>
              </a:rPr>
              <a:t>Comunicación social</a:t>
            </a:r>
            <a:endParaRPr lang="es-MX" sz="1200" dirty="0">
              <a:solidFill>
                <a:schemeClr val="bg1">
                  <a:lumMod val="50000"/>
                </a:schemeClr>
              </a:solidFill>
              <a:latin typeface="+mn-lt"/>
            </a:endParaRPr>
          </a:p>
          <a:p>
            <a:pPr eaLnBrk="1" fontAlgn="auto" hangingPunct="1">
              <a:spcBef>
                <a:spcPts val="0"/>
              </a:spcBef>
              <a:spcAft>
                <a:spcPts val="0"/>
              </a:spcAft>
              <a:defRPr/>
            </a:pPr>
            <a:endParaRPr lang="es-MX" sz="1200" dirty="0">
              <a:solidFill>
                <a:schemeClr val="bg1">
                  <a:lumMod val="50000"/>
                </a:schemeClr>
              </a:solidFill>
              <a:latin typeface="+mn-lt"/>
            </a:endParaRPr>
          </a:p>
          <a:p>
            <a:pPr eaLnBrk="1" fontAlgn="auto" hangingPunct="1">
              <a:spcBef>
                <a:spcPts val="0"/>
              </a:spcBef>
              <a:spcAft>
                <a:spcPts val="0"/>
              </a:spcAft>
              <a:defRPr/>
            </a:pPr>
            <a:r>
              <a:rPr lang="es-MX" sz="1200" dirty="0">
                <a:solidFill>
                  <a:schemeClr val="bg1">
                    <a:lumMod val="50000"/>
                  </a:schemeClr>
                </a:solidFill>
                <a:latin typeface="+mn-lt"/>
                <a:hlinkClick r:id="rId13" action="ppaction://hlinksldjump"/>
              </a:rPr>
              <a:t>Cursos</a:t>
            </a:r>
            <a:endParaRPr lang="es-MX" sz="1200" dirty="0">
              <a:solidFill>
                <a:schemeClr val="bg1">
                  <a:lumMod val="50000"/>
                </a:schemeClr>
              </a:solidFill>
              <a:latin typeface="+mn-lt"/>
            </a:endParaRPr>
          </a:p>
          <a:p>
            <a:pPr eaLnBrk="1" fontAlgn="auto" hangingPunct="1">
              <a:spcBef>
                <a:spcPts val="0"/>
              </a:spcBef>
              <a:spcAft>
                <a:spcPts val="0"/>
              </a:spcAft>
              <a:defRPr/>
            </a:pPr>
            <a:endParaRPr lang="es-MX" sz="1200" dirty="0">
              <a:solidFill>
                <a:schemeClr val="bg1">
                  <a:lumMod val="50000"/>
                </a:schemeClr>
              </a:solidFill>
              <a:latin typeface="+mn-lt"/>
            </a:endParaRPr>
          </a:p>
          <a:p>
            <a:pPr eaLnBrk="1" fontAlgn="auto" hangingPunct="1">
              <a:spcBef>
                <a:spcPts val="0"/>
              </a:spcBef>
              <a:spcAft>
                <a:spcPts val="0"/>
              </a:spcAft>
              <a:defRPr/>
            </a:pPr>
            <a:r>
              <a:rPr lang="es-MX" sz="1200" dirty="0">
                <a:solidFill>
                  <a:schemeClr val="bg1">
                    <a:lumMod val="50000"/>
                  </a:schemeClr>
                </a:solidFill>
                <a:latin typeface="+mn-lt"/>
                <a:hlinkClick r:id="rId14" action="ppaction://hlinksldjump"/>
              </a:rPr>
              <a:t>Actividades lúdicas</a:t>
            </a:r>
            <a:endParaRPr lang="es-MX" sz="1200" dirty="0">
              <a:solidFill>
                <a:schemeClr val="bg1">
                  <a:lumMod val="50000"/>
                </a:schemeClr>
              </a:solidFill>
              <a:latin typeface="+mn-lt"/>
            </a:endParaRPr>
          </a:p>
          <a:p>
            <a:pPr eaLnBrk="1" fontAlgn="auto" hangingPunct="1">
              <a:spcBef>
                <a:spcPts val="0"/>
              </a:spcBef>
              <a:spcAft>
                <a:spcPts val="0"/>
              </a:spcAft>
              <a:defRPr/>
            </a:pPr>
            <a:endParaRPr lang="es-MX" sz="1200" dirty="0">
              <a:solidFill>
                <a:schemeClr val="bg1">
                  <a:lumMod val="50000"/>
                </a:schemeClr>
              </a:solidFill>
              <a:latin typeface="+mn-lt"/>
            </a:endParaRPr>
          </a:p>
          <a:p>
            <a:pPr eaLnBrk="1" fontAlgn="auto" hangingPunct="1">
              <a:spcBef>
                <a:spcPts val="0"/>
              </a:spcBef>
              <a:spcAft>
                <a:spcPts val="0"/>
              </a:spcAft>
              <a:defRPr/>
            </a:pPr>
            <a:r>
              <a:rPr lang="es-MX" sz="1200" dirty="0">
                <a:solidFill>
                  <a:schemeClr val="bg1">
                    <a:lumMod val="50000"/>
                  </a:schemeClr>
                </a:solidFill>
                <a:latin typeface="+mn-lt"/>
                <a:hlinkClick r:id="rId15" action="ppaction://hlinksldjump"/>
              </a:rPr>
              <a:t>Información Financiera</a:t>
            </a:r>
            <a:endParaRPr lang="es-MX" sz="1200" dirty="0">
              <a:solidFill>
                <a:schemeClr val="bg1">
                  <a:lumMod val="50000"/>
                </a:schemeClr>
              </a:solidFill>
              <a:latin typeface="+mn-lt"/>
            </a:endParaRPr>
          </a:p>
          <a:p>
            <a:pPr eaLnBrk="1" fontAlgn="auto" hangingPunct="1">
              <a:spcBef>
                <a:spcPts val="0"/>
              </a:spcBef>
              <a:spcAft>
                <a:spcPts val="0"/>
              </a:spcAft>
              <a:defRPr/>
            </a:pPr>
            <a:endParaRPr lang="es-MX" sz="1200" dirty="0">
              <a:solidFill>
                <a:schemeClr val="bg1">
                  <a:lumMod val="50000"/>
                </a:schemeClr>
              </a:solidFill>
              <a:latin typeface="+mn-lt"/>
            </a:endParaRPr>
          </a:p>
        </p:txBody>
      </p:sp>
      <p:pic>
        <p:nvPicPr>
          <p:cNvPr id="4103" name="image3.jpeg">
            <a:extLst>
              <a:ext uri="{FF2B5EF4-FFF2-40B4-BE49-F238E27FC236}">
                <a16:creationId xmlns:a16="http://schemas.microsoft.com/office/drawing/2014/main" id="{1EACEF20-FE74-4FEE-803C-22B464885294}"/>
              </a:ext>
            </a:extLst>
          </p:cNvPr>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t="1173"/>
          <a:stretch>
            <a:fillRect/>
          </a:stretch>
        </p:blipFill>
        <p:spPr bwMode="auto">
          <a:xfrm>
            <a:off x="2524125" y="523875"/>
            <a:ext cx="3201988" cy="417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CuadroTexto 15">
            <a:extLst>
              <a:ext uri="{FF2B5EF4-FFF2-40B4-BE49-F238E27FC236}">
                <a16:creationId xmlns:a16="http://schemas.microsoft.com/office/drawing/2014/main" id="{BEC95E5C-FF95-4413-9889-E0E8924BCB50}"/>
              </a:ext>
            </a:extLst>
          </p:cNvPr>
          <p:cNvSpPr txBox="1">
            <a:spLocks noChangeArrowheads="1"/>
          </p:cNvSpPr>
          <p:nvPr/>
        </p:nvSpPr>
        <p:spPr bwMode="auto">
          <a:xfrm>
            <a:off x="854075" y="4522788"/>
            <a:ext cx="23637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MX" altLang="es-MX" sz="2000" i="1">
                <a:solidFill>
                  <a:srgbClr val="0070C0"/>
                </a:solidFill>
                <a:latin typeface="Cambria" panose="02040503050406030204" pitchFamily="18" charset="0"/>
                <a:ea typeface="Cambria" panose="02040503050406030204" pitchFamily="18" charset="0"/>
                <a:cs typeface="Cambria" panose="02040503050406030204" pitchFamily="18" charset="0"/>
              </a:rPr>
              <a:t>#SumandoEsfuerzos</a:t>
            </a:r>
          </a:p>
          <a:p>
            <a:pPr eaLnBrk="1" hangingPunct="1">
              <a:lnSpc>
                <a:spcPct val="100000"/>
              </a:lnSpc>
              <a:spcBef>
                <a:spcPct val="0"/>
              </a:spcBef>
              <a:buFontTx/>
              <a:buNone/>
            </a:pPr>
            <a:endParaRPr lang="es-MX" altLang="es-MX" sz="2000" i="1">
              <a:solidFill>
                <a:srgbClr val="0070C0"/>
              </a:solidFill>
              <a:latin typeface="Cambria" panose="02040503050406030204" pitchFamily="18" charset="0"/>
              <a:ea typeface="Cambria" panose="02040503050406030204" pitchFamily="18" charset="0"/>
              <a:cs typeface="Cambria" panose="02040503050406030204" pitchFamily="18" charset="0"/>
            </a:endParaRPr>
          </a:p>
          <a:p>
            <a:pPr eaLnBrk="1" hangingPunct="1">
              <a:lnSpc>
                <a:spcPct val="100000"/>
              </a:lnSpc>
              <a:spcBef>
                <a:spcPct val="0"/>
              </a:spcBef>
              <a:buFontTx/>
              <a:buNone/>
            </a:pPr>
            <a:r>
              <a:rPr lang="es-MX" altLang="es-MX" sz="2000" i="1">
                <a:solidFill>
                  <a:srgbClr val="F5497D"/>
                </a:solidFill>
                <a:latin typeface="Cambria" panose="02040503050406030204" pitchFamily="18" charset="0"/>
                <a:ea typeface="Cambria" panose="02040503050406030204" pitchFamily="18" charset="0"/>
                <a:cs typeface="Cambria" panose="02040503050406030204" pitchFamily="18" charset="0"/>
              </a:rPr>
              <a:t>#SumandoSonrisas</a:t>
            </a:r>
          </a:p>
        </p:txBody>
      </p:sp>
      <p:sp>
        <p:nvSpPr>
          <p:cNvPr id="15" name="Flecha derecha 14">
            <a:hlinkClick r:id="" action="ppaction://hlinkshowjump?jump=nextslide"/>
            <a:extLst>
              <a:ext uri="{FF2B5EF4-FFF2-40B4-BE49-F238E27FC236}">
                <a16:creationId xmlns:a16="http://schemas.microsoft.com/office/drawing/2014/main" id="{B4FE4DFA-8FCD-46C8-827E-26783C586785}"/>
              </a:ext>
            </a:extLst>
          </p:cNvPr>
          <p:cNvSpPr/>
          <p:nvPr/>
        </p:nvSpPr>
        <p:spPr>
          <a:xfrm>
            <a:off x="11447463" y="836613"/>
            <a:ext cx="128587" cy="203200"/>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7" name="Flecha derecha 16">
            <a:hlinkClick r:id="" action="ppaction://hlinkshowjump?jump=previousslide"/>
            <a:extLst>
              <a:ext uri="{FF2B5EF4-FFF2-40B4-BE49-F238E27FC236}">
                <a16:creationId xmlns:a16="http://schemas.microsoft.com/office/drawing/2014/main" id="{3D4B644E-CA1C-45FD-9CD9-6A0A5AACCC01}"/>
              </a:ext>
            </a:extLst>
          </p:cNvPr>
          <p:cNvSpPr/>
          <p:nvPr/>
        </p:nvSpPr>
        <p:spPr>
          <a:xfrm rot="10800000">
            <a:off x="11414125" y="1112838"/>
            <a:ext cx="130175" cy="204787"/>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Tree>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ítulo 1">
            <a:extLst>
              <a:ext uri="{FF2B5EF4-FFF2-40B4-BE49-F238E27FC236}">
                <a16:creationId xmlns:a16="http://schemas.microsoft.com/office/drawing/2014/main" id="{FA7BDD6D-4FD0-4758-A6FF-F85EBD26B3BF}"/>
              </a:ext>
            </a:extLst>
          </p:cNvPr>
          <p:cNvSpPr>
            <a:spLocks noGrp="1" noChangeArrowheads="1"/>
          </p:cNvSpPr>
          <p:nvPr>
            <p:ph type="title"/>
          </p:nvPr>
        </p:nvSpPr>
        <p:spPr/>
        <p:txBody>
          <a:bodyPr/>
          <a:lstStyle/>
          <a:p>
            <a:pPr eaLnBrk="1" hangingPunct="1"/>
            <a:endParaRPr lang="es-MX" altLang="es-MX"/>
          </a:p>
        </p:txBody>
      </p:sp>
      <p:pic>
        <p:nvPicPr>
          <p:cNvPr id="29699" name="Imagen 3">
            <a:extLst>
              <a:ext uri="{FF2B5EF4-FFF2-40B4-BE49-F238E27FC236}">
                <a16:creationId xmlns:a16="http://schemas.microsoft.com/office/drawing/2014/main" id="{9D3A9DF8-AC1D-4953-AE0B-48B6A21571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a:extLst>
              <a:ext uri="{FF2B5EF4-FFF2-40B4-BE49-F238E27FC236}">
                <a16:creationId xmlns:a16="http://schemas.microsoft.com/office/drawing/2014/main" id="{25940D41-2513-4E96-A0EE-AD8B0EB5DAA4}"/>
              </a:ext>
            </a:extLst>
          </p:cNvPr>
          <p:cNvSpPr txBox="1"/>
          <p:nvPr/>
        </p:nvSpPr>
        <p:spPr>
          <a:xfrm>
            <a:off x="709613" y="525463"/>
            <a:ext cx="4540250" cy="584200"/>
          </a:xfrm>
          <a:prstGeom prst="rect">
            <a:avLst/>
          </a:prstGeom>
          <a:noFill/>
        </p:spPr>
        <p:txBody>
          <a:bodyPr>
            <a:spAutoFit/>
          </a:bodyPr>
          <a:lstStyle/>
          <a:p>
            <a:pPr eaLnBrk="1" fontAlgn="auto" hangingPunct="1">
              <a:spcBef>
                <a:spcPts val="0"/>
              </a:spcBef>
              <a:spcAft>
                <a:spcPts val="0"/>
              </a:spcAft>
              <a:defRPr/>
            </a:pPr>
            <a:r>
              <a:rPr lang="es-ES" sz="1600" b="1" dirty="0">
                <a:solidFill>
                  <a:schemeClr val="bg1">
                    <a:lumMod val="50000"/>
                  </a:schemeClr>
                </a:solidFill>
                <a:latin typeface="+mn-lt"/>
              </a:rPr>
              <a:t>Información Financiera </a:t>
            </a:r>
          </a:p>
          <a:p>
            <a:pPr eaLnBrk="1" fontAlgn="auto" hangingPunct="1">
              <a:spcBef>
                <a:spcPts val="0"/>
              </a:spcBef>
              <a:spcAft>
                <a:spcPts val="0"/>
              </a:spcAft>
              <a:defRPr/>
            </a:pPr>
            <a:endParaRPr lang="es-ES" sz="1600" b="1" dirty="0">
              <a:solidFill>
                <a:schemeClr val="bg1">
                  <a:lumMod val="50000"/>
                </a:schemeClr>
              </a:solidFill>
              <a:latin typeface="+mn-lt"/>
            </a:endParaRPr>
          </a:p>
        </p:txBody>
      </p:sp>
      <p:pic>
        <p:nvPicPr>
          <p:cNvPr id="29701" name="Gráfico 2">
            <a:extLst>
              <a:ext uri="{FF2B5EF4-FFF2-40B4-BE49-F238E27FC236}">
                <a16:creationId xmlns:a16="http://schemas.microsoft.com/office/drawing/2014/main" id="{CFD1B0DE-EAD5-4384-8B25-424B9FBD31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308" y="1270002"/>
            <a:ext cx="4817934" cy="3156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Rectangle 3">
            <a:extLst>
              <a:ext uri="{FF2B5EF4-FFF2-40B4-BE49-F238E27FC236}">
                <a16:creationId xmlns:a16="http://schemas.microsoft.com/office/drawing/2014/main" id="{96B7849C-2D5B-44A1-BAF0-BEB14EBC91EC}"/>
              </a:ext>
            </a:extLst>
          </p:cNvPr>
          <p:cNvSpPr>
            <a:spLocks noChangeArrowheads="1"/>
          </p:cNvSpPr>
          <p:nvPr/>
        </p:nvSpPr>
        <p:spPr bwMode="auto">
          <a:xfrm>
            <a:off x="7115175" y="2951163"/>
            <a:ext cx="1841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s-MX" altLang="es-MX" sz="1200"/>
          </a:p>
        </p:txBody>
      </p:sp>
      <p:sp>
        <p:nvSpPr>
          <p:cNvPr id="29717" name="CuadroTexto 14">
            <a:extLst>
              <a:ext uri="{FF2B5EF4-FFF2-40B4-BE49-F238E27FC236}">
                <a16:creationId xmlns:a16="http://schemas.microsoft.com/office/drawing/2014/main" id="{25BD2E0F-B5B8-4C7D-AE46-1F51B6CC11B3}"/>
              </a:ext>
            </a:extLst>
          </p:cNvPr>
          <p:cNvSpPr txBox="1">
            <a:spLocks noChangeArrowheads="1"/>
          </p:cNvSpPr>
          <p:nvPr/>
        </p:nvSpPr>
        <p:spPr bwMode="auto">
          <a:xfrm>
            <a:off x="6577013" y="1109663"/>
            <a:ext cx="4424362" cy="4667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s-MX" altLang="es-MX" sz="1400" dirty="0">
                <a:ea typeface="Calibri" panose="020F0502020204030204" pitchFamily="34" charset="0"/>
                <a:cs typeface="Times New Roman" panose="02020603050405020304" pitchFamily="18" charset="0"/>
              </a:rPr>
              <a:t>Hemos terminado este año, cumpliendo las expectativas iniciales, pero no nuestra auto exigencia es firme en que el éxito estará basado en la institucionalización de nuestros protocolos.</a:t>
            </a:r>
          </a:p>
          <a:p>
            <a:pPr algn="just">
              <a:lnSpc>
                <a:spcPct val="107000"/>
              </a:lnSpc>
              <a:spcBef>
                <a:spcPct val="0"/>
              </a:spcBef>
              <a:spcAft>
                <a:spcPts val="800"/>
              </a:spcAft>
              <a:buFontTx/>
              <a:buNone/>
            </a:pPr>
            <a:r>
              <a:rPr lang="es-MX" altLang="es-MX" sz="1400" dirty="0">
                <a:ea typeface="Calibri" panose="020F0502020204030204" pitchFamily="34" charset="0"/>
                <a:cs typeface="Times New Roman" panose="02020603050405020304" pitchFamily="18" charset="0"/>
              </a:rPr>
              <a:t> </a:t>
            </a:r>
          </a:p>
          <a:p>
            <a:pPr algn="just">
              <a:lnSpc>
                <a:spcPct val="107000"/>
              </a:lnSpc>
              <a:spcBef>
                <a:spcPct val="0"/>
              </a:spcBef>
              <a:spcAft>
                <a:spcPts val="800"/>
              </a:spcAft>
              <a:buFontTx/>
              <a:buNone/>
            </a:pPr>
            <a:r>
              <a:rPr lang="es-MX" altLang="es-MX" sz="1400" dirty="0">
                <a:ea typeface="Calibri" panose="020F0502020204030204" pitchFamily="34" charset="0"/>
                <a:cs typeface="Times New Roman" panose="02020603050405020304" pitchFamily="18" charset="0"/>
              </a:rPr>
              <a:t>Es necesario continuar con la estandarización de los sistemas y procesos de nuestra institución en cuanto proyección de futuras demandas como C.L.C que implican la conformación de grandes procesos y redes de información en todos los departamentos. Es decir, abrir las fronteras y trabajar colaborativamente con toda la comunidad LPH de México y otros países. Nuestro equipo interdisciplinario de trabajo puede beneficiarse en la enseñanza e investigación de nuevos e innovadores tratamientos para nuestra población. Por otra parte, es imprescindible realizar una discusión profunda sobre la preservación de nuestros valores y principios que tienen como único fin superior el bien estar de la niñez con labio y paladar hendido.</a:t>
            </a:r>
          </a:p>
        </p:txBody>
      </p:sp>
      <p:grpSp>
        <p:nvGrpSpPr>
          <p:cNvPr id="9" name="docshapegroup1">
            <a:extLst>
              <a:ext uri="{FF2B5EF4-FFF2-40B4-BE49-F238E27FC236}">
                <a16:creationId xmlns:a16="http://schemas.microsoft.com/office/drawing/2014/main" id="{0E0C0E79-F569-4E21-AE7B-D60DC18CF3C9}"/>
              </a:ext>
            </a:extLst>
          </p:cNvPr>
          <p:cNvGrpSpPr>
            <a:grpSpLocks/>
          </p:cNvGrpSpPr>
          <p:nvPr/>
        </p:nvGrpSpPr>
        <p:grpSpPr bwMode="auto">
          <a:xfrm>
            <a:off x="471488" y="6172200"/>
            <a:ext cx="5635625" cy="46038"/>
            <a:chOff x="11" y="15587"/>
            <a:chExt cx="12229" cy="72"/>
          </a:xfrm>
        </p:grpSpPr>
        <p:sp>
          <p:nvSpPr>
            <p:cNvPr id="11" name="docshape2">
              <a:extLst>
                <a:ext uri="{FF2B5EF4-FFF2-40B4-BE49-F238E27FC236}">
                  <a16:creationId xmlns:a16="http://schemas.microsoft.com/office/drawing/2014/main" id="{102C9B06-BCB5-4E56-A919-B10D0B460FDE}"/>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12" name="docshape3">
              <a:extLst>
                <a:ext uri="{FF2B5EF4-FFF2-40B4-BE49-F238E27FC236}">
                  <a16:creationId xmlns:a16="http://schemas.microsoft.com/office/drawing/2014/main" id="{2A0987D1-83AF-49FA-9A87-8BCB8CA6FDF7}"/>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grpSp>
        <p:nvGrpSpPr>
          <p:cNvPr id="13" name="docshapegroup1">
            <a:extLst>
              <a:ext uri="{FF2B5EF4-FFF2-40B4-BE49-F238E27FC236}">
                <a16:creationId xmlns:a16="http://schemas.microsoft.com/office/drawing/2014/main" id="{B047B499-CA87-4779-874D-35560B3C1994}"/>
              </a:ext>
            </a:extLst>
          </p:cNvPr>
          <p:cNvGrpSpPr>
            <a:grpSpLocks/>
          </p:cNvGrpSpPr>
          <p:nvPr/>
        </p:nvGrpSpPr>
        <p:grpSpPr bwMode="auto">
          <a:xfrm>
            <a:off x="6084888" y="6172200"/>
            <a:ext cx="5635625" cy="46038"/>
            <a:chOff x="11" y="15587"/>
            <a:chExt cx="12229" cy="72"/>
          </a:xfrm>
        </p:grpSpPr>
        <p:sp>
          <p:nvSpPr>
            <p:cNvPr id="14" name="docshape2">
              <a:extLst>
                <a:ext uri="{FF2B5EF4-FFF2-40B4-BE49-F238E27FC236}">
                  <a16:creationId xmlns:a16="http://schemas.microsoft.com/office/drawing/2014/main" id="{55878A86-EFED-4666-8222-3B000F45A19B}"/>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15" name="docshape3">
              <a:extLst>
                <a:ext uri="{FF2B5EF4-FFF2-40B4-BE49-F238E27FC236}">
                  <a16:creationId xmlns:a16="http://schemas.microsoft.com/office/drawing/2014/main" id="{B44E88CB-C06C-4361-90EA-3FD3A88EC441}"/>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sp>
        <p:nvSpPr>
          <p:cNvPr id="2" name="CuadroTexto 1">
            <a:extLst>
              <a:ext uri="{FF2B5EF4-FFF2-40B4-BE49-F238E27FC236}">
                <a16:creationId xmlns:a16="http://schemas.microsoft.com/office/drawing/2014/main" id="{EEDB79D7-0D3C-432D-8657-5CCB1FA6FBE3}"/>
              </a:ext>
            </a:extLst>
          </p:cNvPr>
          <p:cNvSpPr txBox="1"/>
          <p:nvPr/>
        </p:nvSpPr>
        <p:spPr>
          <a:xfrm>
            <a:off x="1706674" y="4669173"/>
            <a:ext cx="3227165" cy="1323439"/>
          </a:xfrm>
          <a:prstGeom prst="rect">
            <a:avLst/>
          </a:prstGeom>
          <a:noFill/>
        </p:spPr>
        <p:txBody>
          <a:bodyPr wrap="none" rtlCol="0">
            <a:spAutoFit/>
          </a:bodyPr>
          <a:lstStyle/>
          <a:p>
            <a:r>
              <a:rPr lang="es-MX" sz="1600" b="1" dirty="0"/>
              <a:t>Ingresos		11,500,386.03</a:t>
            </a:r>
          </a:p>
          <a:p>
            <a:endParaRPr lang="es-MX" sz="1600" b="1" dirty="0"/>
          </a:p>
          <a:p>
            <a:r>
              <a:rPr lang="es-MX" sz="1600" b="1" dirty="0"/>
              <a:t>Egresos		11,125,026.84</a:t>
            </a:r>
          </a:p>
          <a:p>
            <a:endParaRPr lang="es-MX" sz="1600" b="1" dirty="0"/>
          </a:p>
          <a:p>
            <a:r>
              <a:rPr lang="es-MX" sz="1600" b="1" dirty="0"/>
              <a:t>Superávit		375,359.19</a:t>
            </a:r>
          </a:p>
        </p:txBody>
      </p:sp>
      <p:sp>
        <p:nvSpPr>
          <p:cNvPr id="16" name="Esquina doblada 13">
            <a:hlinkClick r:id="rId4" action="ppaction://hlinksldjump" tooltip="Contenido"/>
            <a:extLst>
              <a:ext uri="{FF2B5EF4-FFF2-40B4-BE49-F238E27FC236}">
                <a16:creationId xmlns:a16="http://schemas.microsoft.com/office/drawing/2014/main" id="{883D3AC5-0A3D-4E32-93A9-146509C3DE1C}"/>
              </a:ext>
            </a:extLst>
          </p:cNvPr>
          <p:cNvSpPr/>
          <p:nvPr/>
        </p:nvSpPr>
        <p:spPr>
          <a:xfrm>
            <a:off x="11391900" y="452438"/>
            <a:ext cx="195263" cy="268287"/>
          </a:xfrm>
          <a:prstGeom prst="foldedCorner">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7" name="Flecha derecha 14">
            <a:hlinkClick r:id="" action="ppaction://hlinkshowjump?jump=nextslide"/>
            <a:extLst>
              <a:ext uri="{FF2B5EF4-FFF2-40B4-BE49-F238E27FC236}">
                <a16:creationId xmlns:a16="http://schemas.microsoft.com/office/drawing/2014/main" id="{0401FE2C-20A5-4A92-9680-C3EF385A32A8}"/>
              </a:ext>
            </a:extLst>
          </p:cNvPr>
          <p:cNvSpPr/>
          <p:nvPr/>
        </p:nvSpPr>
        <p:spPr>
          <a:xfrm>
            <a:off x="11447463" y="836613"/>
            <a:ext cx="128587" cy="203200"/>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8" name="Flecha derecha 15">
            <a:hlinkClick r:id="" action="ppaction://hlinkshowjump?jump=previousslide"/>
            <a:extLst>
              <a:ext uri="{FF2B5EF4-FFF2-40B4-BE49-F238E27FC236}">
                <a16:creationId xmlns:a16="http://schemas.microsoft.com/office/drawing/2014/main" id="{AC1A176C-55EC-4095-85B3-1BD8CD654888}"/>
              </a:ext>
            </a:extLst>
          </p:cNvPr>
          <p:cNvSpPr/>
          <p:nvPr/>
        </p:nvSpPr>
        <p:spPr>
          <a:xfrm rot="10800000">
            <a:off x="11414125" y="1112838"/>
            <a:ext cx="130175" cy="204787"/>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Tree>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Imagen 3">
            <a:extLst>
              <a:ext uri="{FF2B5EF4-FFF2-40B4-BE49-F238E27FC236}">
                <a16:creationId xmlns:a16="http://schemas.microsoft.com/office/drawing/2014/main" id="{13C55D39-B81E-4A30-86BF-AC81E84BBD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CuadroTexto 4">
            <a:extLst>
              <a:ext uri="{FF2B5EF4-FFF2-40B4-BE49-F238E27FC236}">
                <a16:creationId xmlns:a16="http://schemas.microsoft.com/office/drawing/2014/main" id="{840A0A9D-B688-4AF9-A4B4-7E79BD46B448}"/>
              </a:ext>
            </a:extLst>
          </p:cNvPr>
          <p:cNvSpPr txBox="1">
            <a:spLocks noChangeArrowheads="1"/>
          </p:cNvSpPr>
          <p:nvPr/>
        </p:nvSpPr>
        <p:spPr bwMode="auto">
          <a:xfrm>
            <a:off x="6125035" y="3333750"/>
            <a:ext cx="56245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MX" sz="1600" b="1" dirty="0"/>
              <a:t>Centro de Atención Integral de Labio y Paladar Hendido A.C. </a:t>
            </a:r>
          </a:p>
          <a:p>
            <a:pPr algn="ctr" eaLnBrk="1" hangingPunct="1">
              <a:lnSpc>
                <a:spcPct val="100000"/>
              </a:lnSpc>
              <a:spcBef>
                <a:spcPct val="0"/>
              </a:spcBef>
              <a:buFontTx/>
              <a:buNone/>
            </a:pPr>
            <a:r>
              <a:rPr lang="es-ES" altLang="es-MX" sz="1600" dirty="0"/>
              <a:t>Centro de Liderazgo en Labio y Paladar Hendido</a:t>
            </a:r>
            <a:endParaRPr lang="es-MX" altLang="es-MX" sz="1600" dirty="0"/>
          </a:p>
          <a:p>
            <a:pPr algn="ctr" eaLnBrk="1" hangingPunct="1">
              <a:lnSpc>
                <a:spcPct val="100000"/>
              </a:lnSpc>
              <a:spcBef>
                <a:spcPct val="0"/>
              </a:spcBef>
              <a:buFontTx/>
              <a:buNone/>
            </a:pPr>
            <a:r>
              <a:rPr lang="es-ES" altLang="es-MX" sz="1200" dirty="0"/>
              <a:t>SAN FRANCISCO No 612 COL. DEL VALLE CENTRO C.P. 03100 </a:t>
            </a:r>
          </a:p>
          <a:p>
            <a:pPr algn="ctr" eaLnBrk="1" hangingPunct="1">
              <a:lnSpc>
                <a:spcPct val="100000"/>
              </a:lnSpc>
              <a:spcBef>
                <a:spcPct val="0"/>
              </a:spcBef>
              <a:buFontTx/>
              <a:buNone/>
            </a:pPr>
            <a:r>
              <a:rPr lang="es-ES" altLang="es-MX" sz="1200" dirty="0"/>
              <a:t>ALCALDIA BENITO JUÁREZ, CDMX</a:t>
            </a:r>
            <a:endParaRPr lang="es-MX" altLang="es-MX" sz="1200" dirty="0"/>
          </a:p>
          <a:p>
            <a:pPr algn="ctr" eaLnBrk="1" hangingPunct="1">
              <a:lnSpc>
                <a:spcPct val="100000"/>
              </a:lnSpc>
              <a:spcBef>
                <a:spcPct val="0"/>
              </a:spcBef>
              <a:buFontTx/>
              <a:buNone/>
            </a:pPr>
            <a:r>
              <a:rPr lang="es-ES" altLang="es-MX" sz="1600" b="1" dirty="0">
                <a:hlinkClick r:id="rId3"/>
              </a:rPr>
              <a:t>www.centrosuma.org</a:t>
            </a:r>
            <a:endParaRPr lang="es-MX" altLang="es-MX" sz="1600" dirty="0"/>
          </a:p>
        </p:txBody>
      </p:sp>
      <p:pic>
        <p:nvPicPr>
          <p:cNvPr id="30727" name="image2.png" descr="Logotipo, nombre de la empresa  Descripción generada automáticamente">
            <a:extLst>
              <a:ext uri="{FF2B5EF4-FFF2-40B4-BE49-F238E27FC236}">
                <a16:creationId xmlns:a16="http://schemas.microsoft.com/office/drawing/2014/main" id="{06DDA1A6-53EE-4030-BB94-ACF7C76B6CC8}"/>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109285" y="1296988"/>
            <a:ext cx="370205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8" name="Grupo 12">
            <a:extLst>
              <a:ext uri="{FF2B5EF4-FFF2-40B4-BE49-F238E27FC236}">
                <a16:creationId xmlns:a16="http://schemas.microsoft.com/office/drawing/2014/main" id="{95B9E922-75EF-4900-8AEC-349421C79EE4}"/>
              </a:ext>
            </a:extLst>
          </p:cNvPr>
          <p:cNvGrpSpPr>
            <a:grpSpLocks/>
          </p:cNvGrpSpPr>
          <p:nvPr/>
        </p:nvGrpSpPr>
        <p:grpSpPr bwMode="auto">
          <a:xfrm>
            <a:off x="9685797" y="4816475"/>
            <a:ext cx="449263" cy="450850"/>
            <a:chOff x="3758599" y="4554941"/>
            <a:chExt cx="770839" cy="770839"/>
          </a:xfrm>
        </p:grpSpPr>
        <p:sp>
          <p:nvSpPr>
            <p:cNvPr id="11" name="Elipse 10">
              <a:extLst>
                <a:ext uri="{FF2B5EF4-FFF2-40B4-BE49-F238E27FC236}">
                  <a16:creationId xmlns:a16="http://schemas.microsoft.com/office/drawing/2014/main" id="{7040CC08-9F42-4865-9574-2032F200DAEF}"/>
                </a:ext>
              </a:extLst>
            </p:cNvPr>
            <p:cNvSpPr/>
            <p:nvPr/>
          </p:nvSpPr>
          <p:spPr>
            <a:xfrm>
              <a:off x="3758599" y="4554941"/>
              <a:ext cx="770839" cy="770839"/>
            </a:xfrm>
            <a:prstGeom prst="ellipse">
              <a:avLst/>
            </a:prstGeom>
            <a:solidFill>
              <a:srgbClr val="0075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pic>
          <p:nvPicPr>
            <p:cNvPr id="30739" name="Imagen 14">
              <a:extLst>
                <a:ext uri="{FF2B5EF4-FFF2-40B4-BE49-F238E27FC236}">
                  <a16:creationId xmlns:a16="http://schemas.microsoft.com/office/drawing/2014/main" id="{F46BDD37-29FB-4988-8796-CFC0969309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6643" y="4665398"/>
              <a:ext cx="554750" cy="549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Elipse 12">
            <a:extLst>
              <a:ext uri="{FF2B5EF4-FFF2-40B4-BE49-F238E27FC236}">
                <a16:creationId xmlns:a16="http://schemas.microsoft.com/office/drawing/2014/main" id="{364E643D-6EE6-4E41-B4CB-13305473AC34}"/>
              </a:ext>
            </a:extLst>
          </p:cNvPr>
          <p:cNvSpPr/>
          <p:nvPr/>
        </p:nvSpPr>
        <p:spPr>
          <a:xfrm>
            <a:off x="7325185" y="4816475"/>
            <a:ext cx="450850" cy="450850"/>
          </a:xfrm>
          <a:prstGeom prst="ellipse">
            <a:avLst/>
          </a:prstGeom>
          <a:solidFill>
            <a:srgbClr val="0075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pic>
        <p:nvPicPr>
          <p:cNvPr id="30730" name="Imagen 17">
            <a:extLst>
              <a:ext uri="{FF2B5EF4-FFF2-40B4-BE49-F238E27FC236}">
                <a16:creationId xmlns:a16="http://schemas.microsoft.com/office/drawing/2014/main" id="{518DC3D5-F001-4A52-8D88-568C8BB25A47}"/>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7471235" y="4918075"/>
            <a:ext cx="1952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31" name="Grupo 18">
            <a:extLst>
              <a:ext uri="{FF2B5EF4-FFF2-40B4-BE49-F238E27FC236}">
                <a16:creationId xmlns:a16="http://schemas.microsoft.com/office/drawing/2014/main" id="{BC8A5161-1EBD-4D55-88C7-269A11B27A7C}"/>
              </a:ext>
            </a:extLst>
          </p:cNvPr>
          <p:cNvGrpSpPr>
            <a:grpSpLocks/>
          </p:cNvGrpSpPr>
          <p:nvPr/>
        </p:nvGrpSpPr>
        <p:grpSpPr bwMode="auto">
          <a:xfrm>
            <a:off x="8509460" y="4816475"/>
            <a:ext cx="450850" cy="450850"/>
            <a:chOff x="2270428" y="4554941"/>
            <a:chExt cx="770839" cy="770839"/>
          </a:xfrm>
        </p:grpSpPr>
        <p:sp>
          <p:nvSpPr>
            <p:cNvPr id="16" name="Elipse 15">
              <a:extLst>
                <a:ext uri="{FF2B5EF4-FFF2-40B4-BE49-F238E27FC236}">
                  <a16:creationId xmlns:a16="http://schemas.microsoft.com/office/drawing/2014/main" id="{4714AE53-A2BC-4962-BAA9-0F65B1470D19}"/>
                </a:ext>
              </a:extLst>
            </p:cNvPr>
            <p:cNvSpPr/>
            <p:nvPr/>
          </p:nvSpPr>
          <p:spPr>
            <a:xfrm>
              <a:off x="2270428" y="4554941"/>
              <a:ext cx="770839" cy="770839"/>
            </a:xfrm>
            <a:prstGeom prst="ellipse">
              <a:avLst/>
            </a:prstGeom>
            <a:solidFill>
              <a:srgbClr val="F549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pic>
          <p:nvPicPr>
            <p:cNvPr id="30737" name="Imagen 20">
              <a:extLst>
                <a:ext uri="{FF2B5EF4-FFF2-40B4-BE49-F238E27FC236}">
                  <a16:creationId xmlns:a16="http://schemas.microsoft.com/office/drawing/2014/main" id="{861349BA-96CE-492B-907A-A75C9DA9BC66}"/>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2386521" y="4751164"/>
              <a:ext cx="538652" cy="37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32" name="CuadroTexto 22">
            <a:extLst>
              <a:ext uri="{FF2B5EF4-FFF2-40B4-BE49-F238E27FC236}">
                <a16:creationId xmlns:a16="http://schemas.microsoft.com/office/drawing/2014/main" id="{212FF43C-5434-41F9-B398-9BD3DDD67681}"/>
              </a:ext>
            </a:extLst>
          </p:cNvPr>
          <p:cNvSpPr txBox="1">
            <a:spLocks noChangeArrowheads="1"/>
          </p:cNvSpPr>
          <p:nvPr/>
        </p:nvSpPr>
        <p:spPr bwMode="auto">
          <a:xfrm>
            <a:off x="7029910" y="5368925"/>
            <a:ext cx="10429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MX" altLang="es-MX" sz="1000"/>
              <a:t>centrosumaorg</a:t>
            </a:r>
          </a:p>
        </p:txBody>
      </p:sp>
      <p:sp>
        <p:nvSpPr>
          <p:cNvPr id="30733" name="CuadroTexto 23">
            <a:extLst>
              <a:ext uri="{FF2B5EF4-FFF2-40B4-BE49-F238E27FC236}">
                <a16:creationId xmlns:a16="http://schemas.microsoft.com/office/drawing/2014/main" id="{971C5D27-14DE-4C13-B286-237209027503}"/>
              </a:ext>
            </a:extLst>
          </p:cNvPr>
          <p:cNvSpPr txBox="1">
            <a:spLocks noChangeArrowheads="1"/>
          </p:cNvSpPr>
          <p:nvPr/>
        </p:nvSpPr>
        <p:spPr bwMode="auto">
          <a:xfrm>
            <a:off x="8115760" y="5368925"/>
            <a:ext cx="12366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MX" altLang="es-MX" sz="1000"/>
              <a:t>Videos Centro Suma</a:t>
            </a:r>
          </a:p>
        </p:txBody>
      </p:sp>
      <p:sp>
        <p:nvSpPr>
          <p:cNvPr id="30734" name="CuadroTexto 24">
            <a:extLst>
              <a:ext uri="{FF2B5EF4-FFF2-40B4-BE49-F238E27FC236}">
                <a16:creationId xmlns:a16="http://schemas.microsoft.com/office/drawing/2014/main" id="{C5E187A6-C046-4E4D-B48C-126D9AD64F79}"/>
              </a:ext>
            </a:extLst>
          </p:cNvPr>
          <p:cNvSpPr txBox="1">
            <a:spLocks noChangeArrowheads="1"/>
          </p:cNvSpPr>
          <p:nvPr/>
        </p:nvSpPr>
        <p:spPr bwMode="auto">
          <a:xfrm>
            <a:off x="9388935" y="5368925"/>
            <a:ext cx="10429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MX" altLang="es-MX" sz="1000"/>
              <a:t>lph.centrosuma</a:t>
            </a:r>
          </a:p>
        </p:txBody>
      </p:sp>
      <p:pic>
        <p:nvPicPr>
          <p:cNvPr id="21" name="Imagen 20" descr="Texto&#10;&#10;Descripción generada automáticamente">
            <a:extLst>
              <a:ext uri="{FF2B5EF4-FFF2-40B4-BE49-F238E27FC236}">
                <a16:creationId xmlns:a16="http://schemas.microsoft.com/office/drawing/2014/main" id="{A3539E13-2C2C-4A65-A4EE-EF583FEB917C}"/>
              </a:ext>
            </a:extLst>
          </p:cNvPr>
          <p:cNvPicPr>
            <a:picLocks noChangeAspect="1"/>
          </p:cNvPicPr>
          <p:nvPr/>
        </p:nvPicPr>
        <p:blipFill>
          <a:blip r:embed="rId8"/>
          <a:stretch>
            <a:fillRect/>
          </a:stretch>
        </p:blipFill>
        <p:spPr>
          <a:xfrm>
            <a:off x="663049" y="1590380"/>
            <a:ext cx="5227496" cy="3486740"/>
          </a:xfrm>
          <a:prstGeom prst="rect">
            <a:avLst/>
          </a:prstGeom>
          <a:ln>
            <a:noFill/>
          </a:ln>
          <a:effectLst>
            <a:softEdge rad="112500"/>
          </a:effectLst>
        </p:spPr>
      </p:pic>
      <p:grpSp>
        <p:nvGrpSpPr>
          <p:cNvPr id="26" name="docshapegroup1">
            <a:extLst>
              <a:ext uri="{FF2B5EF4-FFF2-40B4-BE49-F238E27FC236}">
                <a16:creationId xmlns:a16="http://schemas.microsoft.com/office/drawing/2014/main" id="{A03DF52B-65B4-4118-937D-2FB0FFF9F926}"/>
              </a:ext>
            </a:extLst>
          </p:cNvPr>
          <p:cNvGrpSpPr>
            <a:grpSpLocks/>
          </p:cNvGrpSpPr>
          <p:nvPr/>
        </p:nvGrpSpPr>
        <p:grpSpPr bwMode="auto">
          <a:xfrm>
            <a:off x="471488" y="6172200"/>
            <a:ext cx="5635625" cy="46038"/>
            <a:chOff x="11" y="15587"/>
            <a:chExt cx="12229" cy="72"/>
          </a:xfrm>
        </p:grpSpPr>
        <p:sp>
          <p:nvSpPr>
            <p:cNvPr id="27" name="docshape2">
              <a:extLst>
                <a:ext uri="{FF2B5EF4-FFF2-40B4-BE49-F238E27FC236}">
                  <a16:creationId xmlns:a16="http://schemas.microsoft.com/office/drawing/2014/main" id="{0303201C-BBB7-4140-AEC1-0B81F302B67C}"/>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28" name="docshape3">
              <a:extLst>
                <a:ext uri="{FF2B5EF4-FFF2-40B4-BE49-F238E27FC236}">
                  <a16:creationId xmlns:a16="http://schemas.microsoft.com/office/drawing/2014/main" id="{F18366FC-4D00-415C-8631-01427FD0BD40}"/>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grpSp>
        <p:nvGrpSpPr>
          <p:cNvPr id="29" name="docshapegroup1">
            <a:extLst>
              <a:ext uri="{FF2B5EF4-FFF2-40B4-BE49-F238E27FC236}">
                <a16:creationId xmlns:a16="http://schemas.microsoft.com/office/drawing/2014/main" id="{BE81E3EE-CC08-4BEE-8D02-193D784DF521}"/>
              </a:ext>
            </a:extLst>
          </p:cNvPr>
          <p:cNvGrpSpPr>
            <a:grpSpLocks/>
          </p:cNvGrpSpPr>
          <p:nvPr/>
        </p:nvGrpSpPr>
        <p:grpSpPr bwMode="auto">
          <a:xfrm>
            <a:off x="6084888" y="6172200"/>
            <a:ext cx="5635625" cy="46038"/>
            <a:chOff x="11" y="15587"/>
            <a:chExt cx="12229" cy="72"/>
          </a:xfrm>
        </p:grpSpPr>
        <p:sp>
          <p:nvSpPr>
            <p:cNvPr id="30" name="docshape2">
              <a:extLst>
                <a:ext uri="{FF2B5EF4-FFF2-40B4-BE49-F238E27FC236}">
                  <a16:creationId xmlns:a16="http://schemas.microsoft.com/office/drawing/2014/main" id="{EB57F974-96F1-4F66-836D-A87D54038C9E}"/>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31" name="docshape3">
              <a:extLst>
                <a:ext uri="{FF2B5EF4-FFF2-40B4-BE49-F238E27FC236}">
                  <a16:creationId xmlns:a16="http://schemas.microsoft.com/office/drawing/2014/main" id="{D4B2BC8A-2BC3-4C1F-8072-CE3629CB27E4}"/>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sp>
        <p:nvSpPr>
          <p:cNvPr id="32" name="Esquina doblada 13">
            <a:hlinkClick r:id="rId9" action="ppaction://hlinksldjump" tooltip="Contenido"/>
            <a:extLst>
              <a:ext uri="{FF2B5EF4-FFF2-40B4-BE49-F238E27FC236}">
                <a16:creationId xmlns:a16="http://schemas.microsoft.com/office/drawing/2014/main" id="{58F374C7-DF85-4A36-AEEA-FCC7B67455F1}"/>
              </a:ext>
            </a:extLst>
          </p:cNvPr>
          <p:cNvSpPr/>
          <p:nvPr/>
        </p:nvSpPr>
        <p:spPr>
          <a:xfrm>
            <a:off x="11391900" y="452438"/>
            <a:ext cx="195263" cy="268287"/>
          </a:xfrm>
          <a:prstGeom prst="foldedCorner">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33" name="Flecha derecha 14">
            <a:hlinkClick r:id="" action="ppaction://hlinkshowjump?jump=nextslide"/>
            <a:extLst>
              <a:ext uri="{FF2B5EF4-FFF2-40B4-BE49-F238E27FC236}">
                <a16:creationId xmlns:a16="http://schemas.microsoft.com/office/drawing/2014/main" id="{8C5EDA92-78AE-4F85-A596-756088F4A5C3}"/>
              </a:ext>
            </a:extLst>
          </p:cNvPr>
          <p:cNvSpPr/>
          <p:nvPr/>
        </p:nvSpPr>
        <p:spPr>
          <a:xfrm>
            <a:off x="11447463" y="836613"/>
            <a:ext cx="128587" cy="203200"/>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34" name="Flecha derecha 15">
            <a:hlinkClick r:id="" action="ppaction://hlinkshowjump?jump=previousslide"/>
            <a:extLst>
              <a:ext uri="{FF2B5EF4-FFF2-40B4-BE49-F238E27FC236}">
                <a16:creationId xmlns:a16="http://schemas.microsoft.com/office/drawing/2014/main" id="{B7771C99-BD9A-4E90-85B7-D6172C4C7D3C}"/>
              </a:ext>
            </a:extLst>
          </p:cNvPr>
          <p:cNvSpPr/>
          <p:nvPr/>
        </p:nvSpPr>
        <p:spPr>
          <a:xfrm rot="10800000">
            <a:off x="11414125" y="1112838"/>
            <a:ext cx="130175" cy="204787"/>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n 3">
            <a:extLst>
              <a:ext uri="{FF2B5EF4-FFF2-40B4-BE49-F238E27FC236}">
                <a16:creationId xmlns:a16="http://schemas.microsoft.com/office/drawing/2014/main" id="{23D468E9-147A-4006-BD2F-EAD17D281C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1113"/>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3" name="docshapegroup1">
            <a:extLst>
              <a:ext uri="{FF2B5EF4-FFF2-40B4-BE49-F238E27FC236}">
                <a16:creationId xmlns:a16="http://schemas.microsoft.com/office/drawing/2014/main" id="{F65CFB58-6377-4D7F-95B5-8CEA2919653A}"/>
              </a:ext>
            </a:extLst>
          </p:cNvPr>
          <p:cNvGrpSpPr>
            <a:grpSpLocks/>
          </p:cNvGrpSpPr>
          <p:nvPr/>
        </p:nvGrpSpPr>
        <p:grpSpPr bwMode="auto">
          <a:xfrm>
            <a:off x="471488" y="6172200"/>
            <a:ext cx="5635625" cy="46038"/>
            <a:chOff x="11" y="15587"/>
            <a:chExt cx="12229" cy="72"/>
          </a:xfrm>
        </p:grpSpPr>
        <p:sp>
          <p:nvSpPr>
            <p:cNvPr id="5132" name="docshape2">
              <a:extLst>
                <a:ext uri="{FF2B5EF4-FFF2-40B4-BE49-F238E27FC236}">
                  <a16:creationId xmlns:a16="http://schemas.microsoft.com/office/drawing/2014/main" id="{0D6A86FB-FA54-49BF-B7CE-D67A62D15562}"/>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5133" name="docshape3">
              <a:extLst>
                <a:ext uri="{FF2B5EF4-FFF2-40B4-BE49-F238E27FC236}">
                  <a16:creationId xmlns:a16="http://schemas.microsoft.com/office/drawing/2014/main" id="{6BC1BDF7-981A-4500-AF40-5E1D770B7219}"/>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grpSp>
        <p:nvGrpSpPr>
          <p:cNvPr id="5124" name="docshapegroup1">
            <a:extLst>
              <a:ext uri="{FF2B5EF4-FFF2-40B4-BE49-F238E27FC236}">
                <a16:creationId xmlns:a16="http://schemas.microsoft.com/office/drawing/2014/main" id="{F63355D9-2239-484F-84B0-512F24C94771}"/>
              </a:ext>
            </a:extLst>
          </p:cNvPr>
          <p:cNvGrpSpPr>
            <a:grpSpLocks/>
          </p:cNvGrpSpPr>
          <p:nvPr/>
        </p:nvGrpSpPr>
        <p:grpSpPr bwMode="auto">
          <a:xfrm>
            <a:off x="6084888" y="6172200"/>
            <a:ext cx="5635625" cy="46038"/>
            <a:chOff x="11" y="15587"/>
            <a:chExt cx="12229" cy="72"/>
          </a:xfrm>
        </p:grpSpPr>
        <p:sp>
          <p:nvSpPr>
            <p:cNvPr id="5130" name="docshape2">
              <a:extLst>
                <a:ext uri="{FF2B5EF4-FFF2-40B4-BE49-F238E27FC236}">
                  <a16:creationId xmlns:a16="http://schemas.microsoft.com/office/drawing/2014/main" id="{6C959BDD-6DC2-480C-BF5F-F310E98D8E5D}"/>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5131" name="docshape3">
              <a:extLst>
                <a:ext uri="{FF2B5EF4-FFF2-40B4-BE49-F238E27FC236}">
                  <a16:creationId xmlns:a16="http://schemas.microsoft.com/office/drawing/2014/main" id="{319D55C7-CE81-4A54-A48E-5DE2E988464B}"/>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sp>
        <p:nvSpPr>
          <p:cNvPr id="11" name="Esquina doblada 10">
            <a:hlinkClick r:id="rId3" action="ppaction://hlinksldjump" tooltip="Contenido"/>
            <a:extLst>
              <a:ext uri="{FF2B5EF4-FFF2-40B4-BE49-F238E27FC236}">
                <a16:creationId xmlns:a16="http://schemas.microsoft.com/office/drawing/2014/main" id="{D78EAC40-407A-416C-9815-5AD9F0D08BAD}"/>
              </a:ext>
            </a:extLst>
          </p:cNvPr>
          <p:cNvSpPr/>
          <p:nvPr/>
        </p:nvSpPr>
        <p:spPr>
          <a:xfrm>
            <a:off x="11391900" y="452438"/>
            <a:ext cx="195263" cy="268287"/>
          </a:xfrm>
          <a:prstGeom prst="foldedCorner">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2" name="Flecha derecha 1">
            <a:hlinkClick r:id="" action="ppaction://hlinkshowjump?jump=nextslide"/>
            <a:extLst>
              <a:ext uri="{FF2B5EF4-FFF2-40B4-BE49-F238E27FC236}">
                <a16:creationId xmlns:a16="http://schemas.microsoft.com/office/drawing/2014/main" id="{2E3431F4-1FFA-448B-A30E-695D753B11F9}"/>
              </a:ext>
            </a:extLst>
          </p:cNvPr>
          <p:cNvSpPr/>
          <p:nvPr/>
        </p:nvSpPr>
        <p:spPr>
          <a:xfrm>
            <a:off x="11447463" y="836613"/>
            <a:ext cx="128587" cy="203200"/>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2" name="Flecha derecha 11">
            <a:hlinkClick r:id="" action="ppaction://hlinkshowjump?jump=previousslide"/>
            <a:extLst>
              <a:ext uri="{FF2B5EF4-FFF2-40B4-BE49-F238E27FC236}">
                <a16:creationId xmlns:a16="http://schemas.microsoft.com/office/drawing/2014/main" id="{3A1C37B9-4B47-4277-955B-467D6A443AEC}"/>
              </a:ext>
            </a:extLst>
          </p:cNvPr>
          <p:cNvSpPr/>
          <p:nvPr/>
        </p:nvSpPr>
        <p:spPr>
          <a:xfrm rot="10800000">
            <a:off x="11414125" y="1112838"/>
            <a:ext cx="130175" cy="204787"/>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3" name="CuadroTexto 12">
            <a:extLst>
              <a:ext uri="{FF2B5EF4-FFF2-40B4-BE49-F238E27FC236}">
                <a16:creationId xmlns:a16="http://schemas.microsoft.com/office/drawing/2014/main" id="{B366F4EA-44D4-4064-BF2E-26D7ED781D51}"/>
              </a:ext>
            </a:extLst>
          </p:cNvPr>
          <p:cNvSpPr txBox="1"/>
          <p:nvPr/>
        </p:nvSpPr>
        <p:spPr>
          <a:xfrm>
            <a:off x="949325" y="1068388"/>
            <a:ext cx="4540250" cy="3570287"/>
          </a:xfrm>
          <a:prstGeom prst="rect">
            <a:avLst/>
          </a:prstGeom>
          <a:noFill/>
        </p:spPr>
        <p:txBody>
          <a:bodyPr>
            <a:spAutoFit/>
          </a:bodyPr>
          <a:lstStyle/>
          <a:p>
            <a:pPr eaLnBrk="1" fontAlgn="auto" hangingPunct="1">
              <a:spcBef>
                <a:spcPts val="0"/>
              </a:spcBef>
              <a:spcAft>
                <a:spcPts val="0"/>
              </a:spcAft>
              <a:defRPr/>
            </a:pPr>
            <a:r>
              <a:rPr lang="es-ES" sz="1600" b="1" dirty="0">
                <a:solidFill>
                  <a:schemeClr val="bg1">
                    <a:lumMod val="50000"/>
                  </a:schemeClr>
                </a:solidFill>
                <a:latin typeface="+mn-lt"/>
              </a:rPr>
              <a:t>Mensaje del Presidente de Consejo </a:t>
            </a:r>
          </a:p>
          <a:p>
            <a:pPr eaLnBrk="1" fontAlgn="auto" hangingPunct="1">
              <a:spcBef>
                <a:spcPts val="0"/>
              </a:spcBef>
              <a:spcAft>
                <a:spcPts val="0"/>
              </a:spcAft>
              <a:defRPr/>
            </a:pPr>
            <a:endParaRPr lang="es-ES" sz="1400" dirty="0">
              <a:latin typeface="+mn-lt"/>
            </a:endParaRPr>
          </a:p>
          <a:p>
            <a:pPr eaLnBrk="1" fontAlgn="auto" hangingPunct="1">
              <a:spcBef>
                <a:spcPts val="0"/>
              </a:spcBef>
              <a:spcAft>
                <a:spcPts val="0"/>
              </a:spcAft>
              <a:defRPr/>
            </a:pPr>
            <a:endParaRPr lang="es-ES" sz="1400" dirty="0">
              <a:latin typeface="+mn-lt"/>
            </a:endParaRPr>
          </a:p>
          <a:p>
            <a:pPr eaLnBrk="1" fontAlgn="auto" hangingPunct="1">
              <a:spcBef>
                <a:spcPts val="0"/>
              </a:spcBef>
              <a:spcAft>
                <a:spcPts val="0"/>
              </a:spcAft>
              <a:defRPr/>
            </a:pPr>
            <a:endParaRPr lang="es-ES" sz="1400" dirty="0">
              <a:latin typeface="+mn-lt"/>
            </a:endParaRPr>
          </a:p>
          <a:p>
            <a:pPr algn="just" eaLnBrk="1" fontAlgn="auto" hangingPunct="1">
              <a:spcBef>
                <a:spcPts val="0"/>
              </a:spcBef>
              <a:spcAft>
                <a:spcPts val="0"/>
              </a:spcAft>
              <a:defRPr/>
            </a:pPr>
            <a:r>
              <a:rPr lang="es-MX" sz="1400" dirty="0">
                <a:latin typeface="+mn-lt"/>
              </a:rPr>
              <a:t>Me complace dirigirles este mensaje en torno a los resultados obtenidos durante el 2021. </a:t>
            </a:r>
          </a:p>
          <a:p>
            <a:pPr algn="just" eaLnBrk="1" fontAlgn="auto" hangingPunct="1">
              <a:spcBef>
                <a:spcPts val="0"/>
              </a:spcBef>
              <a:spcAft>
                <a:spcPts val="0"/>
              </a:spcAft>
              <a:defRPr/>
            </a:pPr>
            <a:endParaRPr lang="es-MX" sz="1400" dirty="0">
              <a:latin typeface="+mn-lt"/>
            </a:endParaRPr>
          </a:p>
          <a:p>
            <a:pPr algn="just" eaLnBrk="1" fontAlgn="auto" hangingPunct="1">
              <a:spcBef>
                <a:spcPts val="0"/>
              </a:spcBef>
              <a:spcAft>
                <a:spcPts val="0"/>
              </a:spcAft>
              <a:defRPr/>
            </a:pPr>
            <a:r>
              <a:rPr lang="es-MX" sz="1400" dirty="0">
                <a:latin typeface="+mn-lt"/>
              </a:rPr>
              <a:t>El final del primer trimestre del año 2020 conmocionó y daño profundamente a nuestro país y al mundo dejando irreparables pérdidas, tanto humanas como materiales consecuencia de la pandemia por el COVID-19.</a:t>
            </a:r>
          </a:p>
          <a:p>
            <a:pPr algn="just" eaLnBrk="1" fontAlgn="auto" hangingPunct="1">
              <a:spcBef>
                <a:spcPts val="0"/>
              </a:spcBef>
              <a:spcAft>
                <a:spcPts val="0"/>
              </a:spcAft>
              <a:defRPr/>
            </a:pPr>
            <a:endParaRPr lang="es-MX" sz="1400" dirty="0">
              <a:latin typeface="+mn-lt"/>
            </a:endParaRPr>
          </a:p>
          <a:p>
            <a:pPr algn="just" eaLnBrk="1" fontAlgn="auto" hangingPunct="1">
              <a:spcBef>
                <a:spcPts val="0"/>
              </a:spcBef>
              <a:spcAft>
                <a:spcPts val="0"/>
              </a:spcAft>
              <a:defRPr/>
            </a:pPr>
            <a:r>
              <a:rPr lang="es-MX" sz="1400" dirty="0">
                <a:latin typeface="+mn-lt"/>
              </a:rPr>
              <a:t>Por lo qué el apoyo de nuestros benefactores, donantes y comunidad en el último semestre del año 2021 nos mantuvo con vientos de esperanza.</a:t>
            </a:r>
          </a:p>
          <a:p>
            <a:pPr algn="just" eaLnBrk="1" fontAlgn="auto" hangingPunct="1">
              <a:spcBef>
                <a:spcPts val="0"/>
              </a:spcBef>
              <a:spcAft>
                <a:spcPts val="0"/>
              </a:spcAft>
              <a:defRPr/>
            </a:pPr>
            <a:endParaRPr lang="es-MX" sz="1400" dirty="0">
              <a:latin typeface="+mn-lt"/>
            </a:endParaRPr>
          </a:p>
        </p:txBody>
      </p:sp>
      <p:sp>
        <p:nvSpPr>
          <p:cNvPr id="5129" name="CuadroTexto 9">
            <a:extLst>
              <a:ext uri="{FF2B5EF4-FFF2-40B4-BE49-F238E27FC236}">
                <a16:creationId xmlns:a16="http://schemas.microsoft.com/office/drawing/2014/main" id="{0E29D5A5-8B1E-456A-9BF2-EEAF3E698170}"/>
              </a:ext>
            </a:extLst>
          </p:cNvPr>
          <p:cNvSpPr txBox="1">
            <a:spLocks noChangeArrowheads="1"/>
          </p:cNvSpPr>
          <p:nvPr/>
        </p:nvSpPr>
        <p:spPr bwMode="auto">
          <a:xfrm>
            <a:off x="6599238" y="1881188"/>
            <a:ext cx="4151312"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MX" altLang="es-MX" sz="1400"/>
              <a:t>Esta época de la historia humana deberá contarse desde ángulos distintos, pero es nuestro enfoque es orientar nuestra visión a quién con gran gozo dirigió sus esfuerzos para brindar solidaridad y alegría a sus semejantes.</a:t>
            </a:r>
          </a:p>
          <a:p>
            <a:pPr algn="just" eaLnBrk="1" hangingPunct="1">
              <a:lnSpc>
                <a:spcPct val="100000"/>
              </a:lnSpc>
              <a:spcBef>
                <a:spcPct val="0"/>
              </a:spcBef>
              <a:buFontTx/>
              <a:buNone/>
            </a:pPr>
            <a:endParaRPr lang="es-MX" altLang="es-MX" sz="1400"/>
          </a:p>
          <a:p>
            <a:pPr algn="just" eaLnBrk="1" hangingPunct="1">
              <a:lnSpc>
                <a:spcPct val="100000"/>
              </a:lnSpc>
              <a:spcBef>
                <a:spcPct val="0"/>
              </a:spcBef>
              <a:buFontTx/>
              <a:buNone/>
            </a:pPr>
            <a:r>
              <a:rPr lang="es-MX" altLang="es-MX" sz="1400"/>
              <a:t>Hoy mas que nunca deseamos seguir contando con su generosidad que nos brinda la posibilidad de mover al mundo con sonrisas ya que  la labor que desempeñamos hombro a hombro tiene el único fin de sumando sonrisas al mundo.</a:t>
            </a:r>
          </a:p>
          <a:p>
            <a:pPr algn="just" eaLnBrk="1" hangingPunct="1">
              <a:lnSpc>
                <a:spcPct val="100000"/>
              </a:lnSpc>
              <a:spcBef>
                <a:spcPct val="0"/>
              </a:spcBef>
              <a:buFontTx/>
              <a:buNone/>
            </a:pPr>
            <a:endParaRPr lang="es-MX" altLang="es-MX" sz="1400"/>
          </a:p>
          <a:p>
            <a:pPr algn="just" eaLnBrk="1" hangingPunct="1">
              <a:lnSpc>
                <a:spcPct val="100000"/>
              </a:lnSpc>
              <a:spcBef>
                <a:spcPct val="0"/>
              </a:spcBef>
              <a:buFontTx/>
              <a:buNone/>
            </a:pPr>
            <a:r>
              <a:rPr lang="es-MX" altLang="es-MX" sz="1400"/>
              <a:t>Dr. José Maya Behar</a:t>
            </a:r>
          </a:p>
          <a:p>
            <a:pPr algn="just" eaLnBrk="1" hangingPunct="1">
              <a:lnSpc>
                <a:spcPct val="100000"/>
              </a:lnSpc>
              <a:spcBef>
                <a:spcPct val="0"/>
              </a:spcBef>
              <a:buFontTx/>
              <a:buNone/>
            </a:pPr>
            <a:endParaRPr lang="es-MX" altLang="es-MX" sz="1400"/>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agen 3">
            <a:extLst>
              <a:ext uri="{FF2B5EF4-FFF2-40B4-BE49-F238E27FC236}">
                <a16:creationId xmlns:a16="http://schemas.microsoft.com/office/drawing/2014/main" id="{75F820AA-FE76-40B2-8D1B-61129CFD10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2" y="-154032"/>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a:extLst>
              <a:ext uri="{FF2B5EF4-FFF2-40B4-BE49-F238E27FC236}">
                <a16:creationId xmlns:a16="http://schemas.microsoft.com/office/drawing/2014/main" id="{EA393635-93C5-407B-A725-4C9387C70960}"/>
              </a:ext>
            </a:extLst>
          </p:cNvPr>
          <p:cNvSpPr txBox="1"/>
          <p:nvPr/>
        </p:nvSpPr>
        <p:spPr>
          <a:xfrm>
            <a:off x="1009650" y="779463"/>
            <a:ext cx="4540250" cy="4770437"/>
          </a:xfrm>
          <a:prstGeom prst="rect">
            <a:avLst/>
          </a:prstGeom>
          <a:noFill/>
        </p:spPr>
        <p:txBody>
          <a:bodyPr>
            <a:spAutoFit/>
          </a:bodyPr>
          <a:lstStyle/>
          <a:p>
            <a:pPr eaLnBrk="1" fontAlgn="auto" hangingPunct="1">
              <a:spcBef>
                <a:spcPts val="0"/>
              </a:spcBef>
              <a:spcAft>
                <a:spcPts val="0"/>
              </a:spcAft>
              <a:defRPr/>
            </a:pPr>
            <a:r>
              <a:rPr lang="es-ES" sz="1600" b="1" dirty="0">
                <a:solidFill>
                  <a:schemeClr val="bg1">
                    <a:lumMod val="50000"/>
                  </a:schemeClr>
                </a:solidFill>
                <a:latin typeface="+mn-lt"/>
              </a:rPr>
              <a:t>Mensaje de la Dirección General</a:t>
            </a:r>
          </a:p>
          <a:p>
            <a:pPr algn="just" eaLnBrk="1" fontAlgn="auto" hangingPunct="1">
              <a:spcBef>
                <a:spcPts val="0"/>
              </a:spcBef>
              <a:spcAft>
                <a:spcPts val="0"/>
              </a:spcAft>
              <a:defRPr/>
            </a:pPr>
            <a:endParaRPr lang="es-ES" sz="1400" dirty="0">
              <a:latin typeface="+mn-lt"/>
            </a:endParaRPr>
          </a:p>
          <a:p>
            <a:pPr algn="just" eaLnBrk="1" fontAlgn="auto" hangingPunct="1">
              <a:spcBef>
                <a:spcPts val="0"/>
              </a:spcBef>
              <a:spcAft>
                <a:spcPts val="0"/>
              </a:spcAft>
              <a:defRPr/>
            </a:pPr>
            <a:r>
              <a:rPr lang="es-ES" sz="1300" dirty="0">
                <a:latin typeface="+mn-lt"/>
              </a:rPr>
              <a:t>El presente informe es resultado del esfuerzo de muchos años, trabajo forjado en la voluntad de ayudar a quién más lo necesita, es el reflejo del esmero que genera resultados.</a:t>
            </a:r>
          </a:p>
          <a:p>
            <a:pPr algn="just" eaLnBrk="1" fontAlgn="auto" hangingPunct="1">
              <a:spcBef>
                <a:spcPts val="0"/>
              </a:spcBef>
              <a:spcAft>
                <a:spcPts val="0"/>
              </a:spcAft>
              <a:defRPr/>
            </a:pPr>
            <a:endParaRPr lang="es-ES" sz="1300" dirty="0">
              <a:latin typeface="+mn-lt"/>
            </a:endParaRPr>
          </a:p>
          <a:p>
            <a:pPr algn="just" eaLnBrk="1" fontAlgn="auto" hangingPunct="1">
              <a:spcBef>
                <a:spcPts val="0"/>
              </a:spcBef>
              <a:spcAft>
                <a:spcPts val="0"/>
              </a:spcAft>
              <a:defRPr/>
            </a:pPr>
            <a:r>
              <a:rPr lang="es-ES" sz="1300" dirty="0">
                <a:latin typeface="+mn-lt"/>
              </a:rPr>
              <a:t>Por ello existen momentos maravillosos que nos recuerdan la firme convicción de dar una oportunidad de plenitud para la vida a los pacientes y sus familias.</a:t>
            </a:r>
            <a:endParaRPr lang="es-MX" sz="1300" dirty="0">
              <a:latin typeface="+mn-lt"/>
            </a:endParaRPr>
          </a:p>
          <a:p>
            <a:pPr algn="just" eaLnBrk="1" fontAlgn="auto" hangingPunct="1">
              <a:spcBef>
                <a:spcPts val="0"/>
              </a:spcBef>
              <a:spcAft>
                <a:spcPts val="0"/>
              </a:spcAft>
              <a:defRPr/>
            </a:pPr>
            <a:r>
              <a:rPr lang="es-ES" sz="1300" dirty="0">
                <a:latin typeface="+mn-lt"/>
              </a:rPr>
              <a:t> </a:t>
            </a:r>
            <a:endParaRPr lang="es-MX" sz="1300" dirty="0">
              <a:latin typeface="+mn-lt"/>
            </a:endParaRPr>
          </a:p>
          <a:p>
            <a:pPr algn="just" eaLnBrk="1" fontAlgn="auto" hangingPunct="1">
              <a:spcBef>
                <a:spcPts val="0"/>
              </a:spcBef>
              <a:spcAft>
                <a:spcPts val="0"/>
              </a:spcAft>
              <a:defRPr/>
            </a:pPr>
            <a:r>
              <a:rPr lang="es-ES" sz="1300" dirty="0">
                <a:latin typeface="+mn-lt"/>
              </a:rPr>
              <a:t>El 2021 marca un antes y después dentro de nuestra historia al ser reconocidos como el primer </a:t>
            </a:r>
            <a:r>
              <a:rPr lang="es-ES" sz="1300" dirty="0" err="1">
                <a:latin typeface="+mn-lt"/>
              </a:rPr>
              <a:t>Cleft</a:t>
            </a:r>
            <a:r>
              <a:rPr lang="es-ES" sz="1300" dirty="0">
                <a:latin typeface="+mn-lt"/>
              </a:rPr>
              <a:t> </a:t>
            </a:r>
            <a:r>
              <a:rPr lang="es-ES" sz="1300" dirty="0" err="1">
                <a:latin typeface="+mn-lt"/>
              </a:rPr>
              <a:t>Leadership</a:t>
            </a:r>
            <a:r>
              <a:rPr lang="es-ES" sz="1300" dirty="0">
                <a:latin typeface="+mn-lt"/>
              </a:rPr>
              <a:t> Center en México para la atención de los pacientes con labio y paladar hendido, acreditando nuestro trabajo e incentivándonos a seguir buscando la excelencia de nuestro método y proceso.</a:t>
            </a:r>
            <a:endParaRPr lang="es-MX" sz="1300" dirty="0">
              <a:latin typeface="+mn-lt"/>
            </a:endParaRPr>
          </a:p>
          <a:p>
            <a:pPr algn="just" eaLnBrk="1" fontAlgn="auto" hangingPunct="1">
              <a:spcBef>
                <a:spcPts val="0"/>
              </a:spcBef>
              <a:spcAft>
                <a:spcPts val="0"/>
              </a:spcAft>
              <a:defRPr/>
            </a:pPr>
            <a:r>
              <a:rPr lang="es-ES" sz="1300" dirty="0">
                <a:latin typeface="+mn-lt"/>
              </a:rPr>
              <a:t> </a:t>
            </a:r>
            <a:endParaRPr lang="es-MX" sz="1300" dirty="0">
              <a:latin typeface="+mn-lt"/>
            </a:endParaRPr>
          </a:p>
          <a:p>
            <a:pPr algn="just" eaLnBrk="1" fontAlgn="auto" hangingPunct="1">
              <a:spcBef>
                <a:spcPts val="0"/>
              </a:spcBef>
              <a:spcAft>
                <a:spcPts val="0"/>
              </a:spcAft>
              <a:defRPr/>
            </a:pPr>
            <a:r>
              <a:rPr lang="es-ES" sz="1300" dirty="0">
                <a:latin typeface="+mn-lt"/>
              </a:rPr>
              <a:t>La certificación como </a:t>
            </a:r>
            <a:r>
              <a:rPr lang="es-ES" sz="1300" dirty="0" err="1">
                <a:latin typeface="+mn-lt"/>
              </a:rPr>
              <a:t>Cleft</a:t>
            </a:r>
            <a:r>
              <a:rPr lang="es-ES" sz="1300" dirty="0">
                <a:latin typeface="+mn-lt"/>
              </a:rPr>
              <a:t> </a:t>
            </a:r>
            <a:r>
              <a:rPr lang="es-ES" sz="1300" dirty="0" err="1">
                <a:latin typeface="+mn-lt"/>
              </a:rPr>
              <a:t>Leadership</a:t>
            </a:r>
            <a:r>
              <a:rPr lang="es-ES" sz="1300" dirty="0">
                <a:latin typeface="+mn-lt"/>
              </a:rPr>
              <a:t> Center por parte de Smile Train nos compromete a brindar un mayor esfuerzo en la atención de nuestra querida comunidad y nos motiva a seguir creciendo, haciendo accesibles servicios de vanguardia en el tratamiento que requiere la niñez mexicana que nació con labio y paladar hendido.</a:t>
            </a:r>
            <a:endParaRPr lang="es-MX" sz="1300" dirty="0">
              <a:latin typeface="+mn-lt"/>
            </a:endParaRPr>
          </a:p>
          <a:p>
            <a:pPr algn="just" eaLnBrk="1" fontAlgn="auto" hangingPunct="1">
              <a:spcBef>
                <a:spcPts val="0"/>
              </a:spcBef>
              <a:spcAft>
                <a:spcPts val="0"/>
              </a:spcAft>
              <a:defRPr/>
            </a:pPr>
            <a:endParaRPr lang="es-MX" sz="1400" dirty="0">
              <a:latin typeface="+mn-lt"/>
            </a:endParaRPr>
          </a:p>
        </p:txBody>
      </p:sp>
      <p:grpSp>
        <p:nvGrpSpPr>
          <p:cNvPr id="6148" name="docshapegroup1">
            <a:extLst>
              <a:ext uri="{FF2B5EF4-FFF2-40B4-BE49-F238E27FC236}">
                <a16:creationId xmlns:a16="http://schemas.microsoft.com/office/drawing/2014/main" id="{869DCD14-814B-4FA5-906A-4A84DEF31279}"/>
              </a:ext>
            </a:extLst>
          </p:cNvPr>
          <p:cNvGrpSpPr>
            <a:grpSpLocks/>
          </p:cNvGrpSpPr>
          <p:nvPr/>
        </p:nvGrpSpPr>
        <p:grpSpPr bwMode="auto">
          <a:xfrm>
            <a:off x="471488" y="6172200"/>
            <a:ext cx="5635625" cy="46038"/>
            <a:chOff x="11" y="15587"/>
            <a:chExt cx="12229" cy="72"/>
          </a:xfrm>
        </p:grpSpPr>
        <p:sp>
          <p:nvSpPr>
            <p:cNvPr id="6156" name="docshape2">
              <a:extLst>
                <a:ext uri="{FF2B5EF4-FFF2-40B4-BE49-F238E27FC236}">
                  <a16:creationId xmlns:a16="http://schemas.microsoft.com/office/drawing/2014/main" id="{431817E1-1107-480A-94EA-B45B71FEF909}"/>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6157" name="docshape3">
              <a:extLst>
                <a:ext uri="{FF2B5EF4-FFF2-40B4-BE49-F238E27FC236}">
                  <a16:creationId xmlns:a16="http://schemas.microsoft.com/office/drawing/2014/main" id="{53CAB093-2BF4-4CB7-8B7D-EA0284E77680}"/>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grpSp>
        <p:nvGrpSpPr>
          <p:cNvPr id="6149" name="docshapegroup1">
            <a:extLst>
              <a:ext uri="{FF2B5EF4-FFF2-40B4-BE49-F238E27FC236}">
                <a16:creationId xmlns:a16="http://schemas.microsoft.com/office/drawing/2014/main" id="{BA69B350-7469-498A-A640-58F65CDAD955}"/>
              </a:ext>
            </a:extLst>
          </p:cNvPr>
          <p:cNvGrpSpPr>
            <a:grpSpLocks/>
          </p:cNvGrpSpPr>
          <p:nvPr/>
        </p:nvGrpSpPr>
        <p:grpSpPr bwMode="auto">
          <a:xfrm>
            <a:off x="6084888" y="6172200"/>
            <a:ext cx="5635625" cy="46038"/>
            <a:chOff x="11" y="15587"/>
            <a:chExt cx="12229" cy="72"/>
          </a:xfrm>
        </p:grpSpPr>
        <p:sp>
          <p:nvSpPr>
            <p:cNvPr id="6154" name="docshape2">
              <a:extLst>
                <a:ext uri="{FF2B5EF4-FFF2-40B4-BE49-F238E27FC236}">
                  <a16:creationId xmlns:a16="http://schemas.microsoft.com/office/drawing/2014/main" id="{16D1DB1F-0E9B-4B16-8796-EC511FFD145F}"/>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6155" name="docshape3">
              <a:extLst>
                <a:ext uri="{FF2B5EF4-FFF2-40B4-BE49-F238E27FC236}">
                  <a16:creationId xmlns:a16="http://schemas.microsoft.com/office/drawing/2014/main" id="{BFB84786-48AE-42C4-8409-4A284BDFB12B}"/>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sp>
        <p:nvSpPr>
          <p:cNvPr id="6150" name="CuadroTexto 10">
            <a:extLst>
              <a:ext uri="{FF2B5EF4-FFF2-40B4-BE49-F238E27FC236}">
                <a16:creationId xmlns:a16="http://schemas.microsoft.com/office/drawing/2014/main" id="{9DDF0119-979E-44C1-AC71-57C560919AA1}"/>
              </a:ext>
            </a:extLst>
          </p:cNvPr>
          <p:cNvSpPr txBox="1">
            <a:spLocks noChangeArrowheads="1"/>
          </p:cNvSpPr>
          <p:nvPr/>
        </p:nvSpPr>
        <p:spPr bwMode="auto">
          <a:xfrm>
            <a:off x="6600825" y="1112838"/>
            <a:ext cx="4540250" cy="432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MX" altLang="es-MX" sz="1300" dirty="0"/>
              <a:t>Es necesario continuar elevando el estándar de los sistemas y procesos de nuestra institución en cuanto proyección de futuros requerimientos como </a:t>
            </a:r>
            <a:r>
              <a:rPr lang="es-ES" altLang="es-MX" sz="1300" dirty="0" err="1"/>
              <a:t>Cleft</a:t>
            </a:r>
            <a:r>
              <a:rPr lang="es-ES" altLang="es-MX" sz="1300" dirty="0"/>
              <a:t> </a:t>
            </a:r>
            <a:r>
              <a:rPr lang="es-ES" altLang="es-MX" sz="1300" dirty="0" err="1"/>
              <a:t>Leadership</a:t>
            </a:r>
            <a:r>
              <a:rPr lang="es-ES" altLang="es-MX" sz="1300" dirty="0"/>
              <a:t> Center</a:t>
            </a:r>
            <a:r>
              <a:rPr lang="es-MX" altLang="es-MX" sz="1300" dirty="0"/>
              <a:t> que implican la conformación de grandes procesos y redes de información en todos los departamentos.</a:t>
            </a:r>
          </a:p>
          <a:p>
            <a:pPr algn="just" eaLnBrk="1" hangingPunct="1">
              <a:lnSpc>
                <a:spcPct val="100000"/>
              </a:lnSpc>
              <a:spcBef>
                <a:spcPct val="0"/>
              </a:spcBef>
              <a:buFontTx/>
              <a:buNone/>
            </a:pPr>
            <a:endParaRPr lang="es-MX" altLang="es-MX" sz="1300" dirty="0"/>
          </a:p>
          <a:p>
            <a:pPr algn="just" eaLnBrk="1" hangingPunct="1">
              <a:lnSpc>
                <a:spcPct val="100000"/>
              </a:lnSpc>
              <a:spcBef>
                <a:spcPct val="0"/>
              </a:spcBef>
              <a:buFontTx/>
              <a:buNone/>
            </a:pPr>
            <a:r>
              <a:rPr lang="es-MX" altLang="es-MX" sz="1300" dirty="0"/>
              <a:t>Es decir, abrir las fronteras y trabajar colaborativamente con toda la comunidad LPH de México y otros países. </a:t>
            </a:r>
          </a:p>
          <a:p>
            <a:pPr algn="just" eaLnBrk="1" hangingPunct="1">
              <a:lnSpc>
                <a:spcPct val="100000"/>
              </a:lnSpc>
              <a:spcBef>
                <a:spcPct val="0"/>
              </a:spcBef>
              <a:buFontTx/>
              <a:buNone/>
            </a:pPr>
            <a:endParaRPr lang="es-MX" altLang="es-MX" sz="1300" dirty="0"/>
          </a:p>
          <a:p>
            <a:pPr algn="just" eaLnBrk="1" hangingPunct="1">
              <a:lnSpc>
                <a:spcPct val="100000"/>
              </a:lnSpc>
              <a:spcBef>
                <a:spcPct val="0"/>
              </a:spcBef>
              <a:buFontTx/>
              <a:buNone/>
            </a:pPr>
            <a:r>
              <a:rPr lang="es-MX" altLang="es-MX" sz="1300" dirty="0"/>
              <a:t>Nuestro equipo interdisciplinario de trabajo puede beneficiarse en la enseñanza e investigación de nuevos e innovadores tratamientos para nuestra población.</a:t>
            </a:r>
          </a:p>
          <a:p>
            <a:pPr algn="just" eaLnBrk="1" hangingPunct="1">
              <a:lnSpc>
                <a:spcPct val="100000"/>
              </a:lnSpc>
              <a:spcBef>
                <a:spcPct val="0"/>
              </a:spcBef>
              <a:buFontTx/>
              <a:buNone/>
            </a:pPr>
            <a:endParaRPr lang="es-MX" altLang="es-MX" sz="1300" dirty="0"/>
          </a:p>
          <a:p>
            <a:pPr algn="just" eaLnBrk="1" hangingPunct="1">
              <a:lnSpc>
                <a:spcPct val="100000"/>
              </a:lnSpc>
              <a:spcBef>
                <a:spcPct val="0"/>
              </a:spcBef>
              <a:buFontTx/>
              <a:buNone/>
            </a:pPr>
            <a:r>
              <a:rPr lang="es-MX" altLang="es-MX" sz="1300" dirty="0"/>
              <a:t>Agradecemos a todos el tiempo dedicado a la lectura de este informe anual, si bien es un resumen de las múltiples actividades de nuestro centro de liderazgo SUMA – </a:t>
            </a:r>
            <a:r>
              <a:rPr lang="es-MX" altLang="es-MX" sz="1300" dirty="0" err="1"/>
              <a:t>Smile</a:t>
            </a:r>
            <a:r>
              <a:rPr lang="es-MX" altLang="es-MX" sz="1300" dirty="0"/>
              <a:t> Train, es de vital importancia seguir contando con el apoyo de todos y cada uno de ustedes para que nuestra organización siga creciendo y mejorando hasta lograr la excelencia.</a:t>
            </a:r>
          </a:p>
          <a:p>
            <a:pPr algn="just" eaLnBrk="1" hangingPunct="1">
              <a:lnSpc>
                <a:spcPct val="100000"/>
              </a:lnSpc>
              <a:spcBef>
                <a:spcPct val="0"/>
              </a:spcBef>
              <a:buFontTx/>
              <a:buNone/>
            </a:pPr>
            <a:endParaRPr lang="es-MX" altLang="es-MX" sz="1400" dirty="0"/>
          </a:p>
          <a:p>
            <a:pPr algn="just" eaLnBrk="1" hangingPunct="1">
              <a:lnSpc>
                <a:spcPct val="100000"/>
              </a:lnSpc>
              <a:spcBef>
                <a:spcPct val="0"/>
              </a:spcBef>
              <a:buFontTx/>
              <a:buNone/>
            </a:pPr>
            <a:r>
              <a:rPr lang="es-MX" altLang="es-MX" sz="1400" dirty="0"/>
              <a:t>Dra. Karina Cabal Jiménez </a:t>
            </a:r>
          </a:p>
        </p:txBody>
      </p:sp>
      <p:sp>
        <p:nvSpPr>
          <p:cNvPr id="16" name="Esquina doblada 15">
            <a:hlinkClick r:id="rId3" action="ppaction://hlinksldjump" tooltip="Contenido"/>
            <a:extLst>
              <a:ext uri="{FF2B5EF4-FFF2-40B4-BE49-F238E27FC236}">
                <a16:creationId xmlns:a16="http://schemas.microsoft.com/office/drawing/2014/main" id="{B9CFF6AE-D996-40EC-B572-38C3C1416308}"/>
              </a:ext>
            </a:extLst>
          </p:cNvPr>
          <p:cNvSpPr/>
          <p:nvPr/>
        </p:nvSpPr>
        <p:spPr>
          <a:xfrm>
            <a:off x="11391900" y="452438"/>
            <a:ext cx="195263" cy="268287"/>
          </a:xfrm>
          <a:prstGeom prst="foldedCorner">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7" name="Flecha derecha 16">
            <a:hlinkClick r:id="" action="ppaction://hlinkshowjump?jump=nextslide"/>
            <a:extLst>
              <a:ext uri="{FF2B5EF4-FFF2-40B4-BE49-F238E27FC236}">
                <a16:creationId xmlns:a16="http://schemas.microsoft.com/office/drawing/2014/main" id="{D07EE22D-835A-4A58-935F-7D154B9EF77B}"/>
              </a:ext>
            </a:extLst>
          </p:cNvPr>
          <p:cNvSpPr/>
          <p:nvPr/>
        </p:nvSpPr>
        <p:spPr>
          <a:xfrm>
            <a:off x="11447463" y="836613"/>
            <a:ext cx="128587" cy="203200"/>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8" name="Flecha derecha 17">
            <a:hlinkClick r:id="" action="ppaction://hlinkshowjump?jump=previousslide"/>
            <a:extLst>
              <a:ext uri="{FF2B5EF4-FFF2-40B4-BE49-F238E27FC236}">
                <a16:creationId xmlns:a16="http://schemas.microsoft.com/office/drawing/2014/main" id="{168F6DA7-0CE1-4E04-93B6-036B5946F564}"/>
              </a:ext>
            </a:extLst>
          </p:cNvPr>
          <p:cNvSpPr/>
          <p:nvPr/>
        </p:nvSpPr>
        <p:spPr>
          <a:xfrm rot="10800000">
            <a:off x="11414125" y="1112838"/>
            <a:ext cx="130175" cy="204787"/>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agen 3">
            <a:extLst>
              <a:ext uri="{FF2B5EF4-FFF2-40B4-BE49-F238E27FC236}">
                <a16:creationId xmlns:a16="http://schemas.microsoft.com/office/drawing/2014/main" id="{4F1EAA90-97D4-48C8-B661-D61FF67170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1" name="docshapegroup1">
            <a:extLst>
              <a:ext uri="{FF2B5EF4-FFF2-40B4-BE49-F238E27FC236}">
                <a16:creationId xmlns:a16="http://schemas.microsoft.com/office/drawing/2014/main" id="{2EDF9058-3A58-43B2-818C-7A1A10679CBE}"/>
              </a:ext>
            </a:extLst>
          </p:cNvPr>
          <p:cNvGrpSpPr>
            <a:grpSpLocks/>
          </p:cNvGrpSpPr>
          <p:nvPr/>
        </p:nvGrpSpPr>
        <p:grpSpPr bwMode="auto">
          <a:xfrm>
            <a:off x="471488" y="6172200"/>
            <a:ext cx="5635625" cy="46038"/>
            <a:chOff x="11" y="15587"/>
            <a:chExt cx="12229" cy="72"/>
          </a:xfrm>
        </p:grpSpPr>
        <p:sp>
          <p:nvSpPr>
            <p:cNvPr id="7183" name="docshape2">
              <a:extLst>
                <a:ext uri="{FF2B5EF4-FFF2-40B4-BE49-F238E27FC236}">
                  <a16:creationId xmlns:a16="http://schemas.microsoft.com/office/drawing/2014/main" id="{FB329AEF-087E-44B8-8D9B-7489094EA516}"/>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7184" name="docshape3">
              <a:extLst>
                <a:ext uri="{FF2B5EF4-FFF2-40B4-BE49-F238E27FC236}">
                  <a16:creationId xmlns:a16="http://schemas.microsoft.com/office/drawing/2014/main" id="{7AAFFF63-679E-4E27-9C2F-AD06BF75ED73}"/>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grpSp>
        <p:nvGrpSpPr>
          <p:cNvPr id="7172" name="docshapegroup1">
            <a:extLst>
              <a:ext uri="{FF2B5EF4-FFF2-40B4-BE49-F238E27FC236}">
                <a16:creationId xmlns:a16="http://schemas.microsoft.com/office/drawing/2014/main" id="{54D5244F-4CE0-47BC-BCCD-E29351912674}"/>
              </a:ext>
            </a:extLst>
          </p:cNvPr>
          <p:cNvGrpSpPr>
            <a:grpSpLocks/>
          </p:cNvGrpSpPr>
          <p:nvPr/>
        </p:nvGrpSpPr>
        <p:grpSpPr bwMode="auto">
          <a:xfrm>
            <a:off x="6084888" y="6172200"/>
            <a:ext cx="5635625" cy="46038"/>
            <a:chOff x="11" y="15587"/>
            <a:chExt cx="12229" cy="72"/>
          </a:xfrm>
        </p:grpSpPr>
        <p:sp>
          <p:nvSpPr>
            <p:cNvPr id="7181" name="docshape2">
              <a:extLst>
                <a:ext uri="{FF2B5EF4-FFF2-40B4-BE49-F238E27FC236}">
                  <a16:creationId xmlns:a16="http://schemas.microsoft.com/office/drawing/2014/main" id="{43637D88-3C1C-43B9-BDCC-6B54D3F22676}"/>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7182" name="docshape3">
              <a:extLst>
                <a:ext uri="{FF2B5EF4-FFF2-40B4-BE49-F238E27FC236}">
                  <a16:creationId xmlns:a16="http://schemas.microsoft.com/office/drawing/2014/main" id="{608B4752-12F3-4A4A-A92F-E42DE4ED44E7}"/>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sp>
        <p:nvSpPr>
          <p:cNvPr id="2" name="CuadroTexto 1">
            <a:extLst>
              <a:ext uri="{FF2B5EF4-FFF2-40B4-BE49-F238E27FC236}">
                <a16:creationId xmlns:a16="http://schemas.microsoft.com/office/drawing/2014/main" id="{F9836130-5F5D-453C-BBC3-19951B3A23DC}"/>
              </a:ext>
            </a:extLst>
          </p:cNvPr>
          <p:cNvSpPr txBox="1"/>
          <p:nvPr/>
        </p:nvSpPr>
        <p:spPr>
          <a:xfrm>
            <a:off x="1244600" y="5351463"/>
            <a:ext cx="9725025" cy="584200"/>
          </a:xfrm>
          <a:prstGeom prst="rect">
            <a:avLst/>
          </a:prstGeom>
          <a:noFill/>
        </p:spPr>
        <p:txBody>
          <a:bodyPr>
            <a:spAutoFit/>
          </a:bodyPr>
          <a:lstStyle/>
          <a:p>
            <a:pPr algn="ctr" eaLnBrk="1" fontAlgn="auto" hangingPunct="1">
              <a:spcBef>
                <a:spcPts val="0"/>
              </a:spcBef>
              <a:spcAft>
                <a:spcPts val="0"/>
              </a:spcAft>
              <a:defRPr/>
            </a:pPr>
            <a:r>
              <a:rPr lang="es-ES" sz="3200" i="1" dirty="0">
                <a:solidFill>
                  <a:schemeClr val="bg1">
                    <a:lumMod val="65000"/>
                  </a:schemeClr>
                </a:solidFill>
                <a:latin typeface="Cambria" panose="02040503050406030204" pitchFamily="18" charset="0"/>
                <a:ea typeface="Cambria" panose="02040503050406030204" pitchFamily="18" charset="0"/>
              </a:rPr>
              <a:t>Integridad, Respeto, Transparencia, Confianza y Calidez</a:t>
            </a:r>
            <a:endParaRPr lang="es-MX" sz="3200" dirty="0">
              <a:solidFill>
                <a:schemeClr val="bg1">
                  <a:lumMod val="65000"/>
                </a:schemeClr>
              </a:solidFill>
              <a:latin typeface="Cambria" panose="02040503050406030204" pitchFamily="18" charset="0"/>
              <a:ea typeface="Cambria" panose="02040503050406030204" pitchFamily="18" charset="0"/>
            </a:endParaRPr>
          </a:p>
        </p:txBody>
      </p:sp>
      <p:sp>
        <p:nvSpPr>
          <p:cNvPr id="17" name="Esquina doblada 16">
            <a:hlinkClick r:id="rId3" action="ppaction://hlinksldjump" tooltip="Contenido"/>
            <a:extLst>
              <a:ext uri="{FF2B5EF4-FFF2-40B4-BE49-F238E27FC236}">
                <a16:creationId xmlns:a16="http://schemas.microsoft.com/office/drawing/2014/main" id="{0A0E1C08-4058-4DEF-B046-005983620882}"/>
              </a:ext>
            </a:extLst>
          </p:cNvPr>
          <p:cNvSpPr/>
          <p:nvPr/>
        </p:nvSpPr>
        <p:spPr>
          <a:xfrm>
            <a:off x="11391900" y="452438"/>
            <a:ext cx="195263" cy="268287"/>
          </a:xfrm>
          <a:prstGeom prst="foldedCorner">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8" name="Flecha derecha 17">
            <a:hlinkClick r:id="" action="ppaction://hlinkshowjump?jump=nextslide"/>
            <a:extLst>
              <a:ext uri="{FF2B5EF4-FFF2-40B4-BE49-F238E27FC236}">
                <a16:creationId xmlns:a16="http://schemas.microsoft.com/office/drawing/2014/main" id="{9C5CB419-1AE1-40BF-8D50-BCDAAB4FBB7C}"/>
              </a:ext>
            </a:extLst>
          </p:cNvPr>
          <p:cNvSpPr/>
          <p:nvPr/>
        </p:nvSpPr>
        <p:spPr>
          <a:xfrm>
            <a:off x="11447463" y="836613"/>
            <a:ext cx="128587" cy="203200"/>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9" name="Flecha derecha 18">
            <a:hlinkClick r:id="" action="ppaction://hlinkshowjump?jump=previousslide"/>
            <a:extLst>
              <a:ext uri="{FF2B5EF4-FFF2-40B4-BE49-F238E27FC236}">
                <a16:creationId xmlns:a16="http://schemas.microsoft.com/office/drawing/2014/main" id="{8F684B9A-5506-4F39-A8AC-ED18637D0CE7}"/>
              </a:ext>
            </a:extLst>
          </p:cNvPr>
          <p:cNvSpPr/>
          <p:nvPr/>
        </p:nvSpPr>
        <p:spPr>
          <a:xfrm rot="10800000">
            <a:off x="11414125" y="1112838"/>
            <a:ext cx="130175" cy="204787"/>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pic>
        <p:nvPicPr>
          <p:cNvPr id="7177" name="image2.png" descr="Logotipo, nombre de la empresa  Descripción generada automáticamente">
            <a:extLst>
              <a:ext uri="{FF2B5EF4-FFF2-40B4-BE49-F238E27FC236}">
                <a16:creationId xmlns:a16="http://schemas.microsoft.com/office/drawing/2014/main" id="{53FBE6B9-545C-4408-9130-4B9BD76BA1B8}"/>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072063" y="4360863"/>
            <a:ext cx="2047875"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uadroTexto 9">
            <a:extLst>
              <a:ext uri="{FF2B5EF4-FFF2-40B4-BE49-F238E27FC236}">
                <a16:creationId xmlns:a16="http://schemas.microsoft.com/office/drawing/2014/main" id="{084D41EA-A7EC-4D79-BCA8-ACD9510237CB}"/>
              </a:ext>
            </a:extLst>
          </p:cNvPr>
          <p:cNvSpPr txBox="1"/>
          <p:nvPr/>
        </p:nvSpPr>
        <p:spPr>
          <a:xfrm>
            <a:off x="6511925" y="720725"/>
            <a:ext cx="4538663" cy="1416050"/>
          </a:xfrm>
          <a:prstGeom prst="rect">
            <a:avLst/>
          </a:prstGeom>
          <a:noFill/>
        </p:spPr>
        <p:txBody>
          <a:bodyPr>
            <a:spAutoFit/>
          </a:bodyPr>
          <a:lstStyle/>
          <a:p>
            <a:pPr eaLnBrk="1" fontAlgn="auto" hangingPunct="1">
              <a:spcBef>
                <a:spcPts val="0"/>
              </a:spcBef>
              <a:spcAft>
                <a:spcPts val="0"/>
              </a:spcAft>
              <a:defRPr/>
            </a:pPr>
            <a:r>
              <a:rPr lang="es-ES" sz="1600" b="1" dirty="0">
                <a:solidFill>
                  <a:schemeClr val="bg1">
                    <a:lumMod val="50000"/>
                  </a:schemeClr>
                </a:solidFill>
                <a:latin typeface="+mn-lt"/>
              </a:rPr>
              <a:t>Misión</a:t>
            </a:r>
          </a:p>
          <a:p>
            <a:pPr algn="just" eaLnBrk="1" fontAlgn="auto" hangingPunct="1">
              <a:spcBef>
                <a:spcPts val="0"/>
              </a:spcBef>
              <a:spcAft>
                <a:spcPts val="0"/>
              </a:spcAft>
              <a:defRPr/>
            </a:pPr>
            <a:endParaRPr lang="es-ES" sz="1400" dirty="0">
              <a:latin typeface="+mn-lt"/>
            </a:endParaRPr>
          </a:p>
          <a:p>
            <a:pPr algn="just" eaLnBrk="1" fontAlgn="auto" hangingPunct="1">
              <a:spcBef>
                <a:spcPts val="0"/>
              </a:spcBef>
              <a:spcAft>
                <a:spcPts val="0"/>
              </a:spcAft>
              <a:defRPr/>
            </a:pPr>
            <a:r>
              <a:rPr lang="es-MX" sz="1400" dirty="0">
                <a:latin typeface="+mn-lt"/>
              </a:rPr>
              <a:t>Ser el mejor centro en México, de alta especialidad en el tratamiento integral de los pacientes con LPH, mejorando la calidad de vida de personas que nacieron con labio y paladar hendido.</a:t>
            </a:r>
          </a:p>
        </p:txBody>
      </p:sp>
      <p:sp>
        <p:nvSpPr>
          <p:cNvPr id="12" name="CuadroTexto 11">
            <a:extLst>
              <a:ext uri="{FF2B5EF4-FFF2-40B4-BE49-F238E27FC236}">
                <a16:creationId xmlns:a16="http://schemas.microsoft.com/office/drawing/2014/main" id="{AB244046-474A-499E-8FD5-65C9FD4D5CAA}"/>
              </a:ext>
            </a:extLst>
          </p:cNvPr>
          <p:cNvSpPr txBox="1"/>
          <p:nvPr/>
        </p:nvSpPr>
        <p:spPr>
          <a:xfrm>
            <a:off x="830263" y="720725"/>
            <a:ext cx="4540250" cy="3786188"/>
          </a:xfrm>
          <a:prstGeom prst="rect">
            <a:avLst/>
          </a:prstGeom>
          <a:noFill/>
        </p:spPr>
        <p:txBody>
          <a:bodyPr>
            <a:spAutoFit/>
          </a:bodyPr>
          <a:lstStyle/>
          <a:p>
            <a:pPr eaLnBrk="1" fontAlgn="auto" hangingPunct="1">
              <a:spcBef>
                <a:spcPts val="0"/>
              </a:spcBef>
              <a:spcAft>
                <a:spcPts val="0"/>
              </a:spcAft>
              <a:defRPr/>
            </a:pPr>
            <a:r>
              <a:rPr lang="es-ES" sz="1600" b="1" dirty="0">
                <a:solidFill>
                  <a:schemeClr val="bg1">
                    <a:lumMod val="50000"/>
                  </a:schemeClr>
                </a:solidFill>
                <a:latin typeface="+mn-lt"/>
              </a:rPr>
              <a:t>Valores</a:t>
            </a:r>
          </a:p>
          <a:p>
            <a:pPr algn="just" eaLnBrk="1" fontAlgn="auto" hangingPunct="1">
              <a:spcBef>
                <a:spcPts val="0"/>
              </a:spcBef>
              <a:spcAft>
                <a:spcPts val="0"/>
              </a:spcAft>
              <a:defRPr/>
            </a:pPr>
            <a:endParaRPr lang="es-ES" sz="1400" dirty="0">
              <a:latin typeface="+mn-lt"/>
            </a:endParaRPr>
          </a:p>
          <a:p>
            <a:pPr algn="just" eaLnBrk="1" fontAlgn="auto" hangingPunct="1">
              <a:spcBef>
                <a:spcPts val="0"/>
              </a:spcBef>
              <a:spcAft>
                <a:spcPts val="0"/>
              </a:spcAft>
              <a:defRPr/>
            </a:pPr>
            <a:r>
              <a:rPr lang="es-MX" sz="1400" dirty="0">
                <a:latin typeface="+mn-lt"/>
              </a:rPr>
              <a:t>Integridad. Brindar atención de manera impecable.</a:t>
            </a:r>
          </a:p>
          <a:p>
            <a:pPr algn="just" eaLnBrk="1" fontAlgn="auto" hangingPunct="1">
              <a:spcBef>
                <a:spcPts val="0"/>
              </a:spcBef>
              <a:spcAft>
                <a:spcPts val="0"/>
              </a:spcAft>
              <a:defRPr/>
            </a:pPr>
            <a:endParaRPr lang="es-MX" sz="1400" dirty="0">
              <a:latin typeface="+mn-lt"/>
            </a:endParaRPr>
          </a:p>
          <a:p>
            <a:pPr algn="just" eaLnBrk="1" fontAlgn="auto" hangingPunct="1">
              <a:spcBef>
                <a:spcPts val="0"/>
              </a:spcBef>
              <a:spcAft>
                <a:spcPts val="0"/>
              </a:spcAft>
              <a:defRPr/>
            </a:pPr>
            <a:r>
              <a:rPr lang="es-MX" sz="1400" dirty="0">
                <a:latin typeface="+mn-lt"/>
              </a:rPr>
              <a:t>Respeto. A  través de actitudes amables, inclusivas, empáticas y no violentas en el trato a los usuarios.</a:t>
            </a:r>
          </a:p>
          <a:p>
            <a:pPr algn="just" eaLnBrk="1" fontAlgn="auto" hangingPunct="1">
              <a:spcBef>
                <a:spcPts val="0"/>
              </a:spcBef>
              <a:spcAft>
                <a:spcPts val="0"/>
              </a:spcAft>
              <a:defRPr/>
            </a:pPr>
            <a:endParaRPr lang="es-MX" sz="1400" dirty="0">
              <a:latin typeface="+mn-lt"/>
            </a:endParaRPr>
          </a:p>
          <a:p>
            <a:pPr algn="just" eaLnBrk="1" fontAlgn="auto" hangingPunct="1">
              <a:spcBef>
                <a:spcPts val="0"/>
              </a:spcBef>
              <a:spcAft>
                <a:spcPts val="0"/>
              </a:spcAft>
              <a:defRPr/>
            </a:pPr>
            <a:r>
              <a:rPr lang="es-MX" sz="1400" dirty="0">
                <a:latin typeface="+mn-lt"/>
              </a:rPr>
              <a:t>Transparencia. Proveer información clara y precisa al usuario sobre los criterios de aceptación y expectativas de tratamiento; reportes de ejercicio presupuestario veraces y comprobables.</a:t>
            </a:r>
          </a:p>
          <a:p>
            <a:pPr algn="just" eaLnBrk="1" fontAlgn="auto" hangingPunct="1">
              <a:spcBef>
                <a:spcPts val="0"/>
              </a:spcBef>
              <a:spcAft>
                <a:spcPts val="0"/>
              </a:spcAft>
              <a:defRPr/>
            </a:pPr>
            <a:endParaRPr lang="es-MX" sz="1400" dirty="0">
              <a:latin typeface="+mn-lt"/>
            </a:endParaRPr>
          </a:p>
          <a:p>
            <a:pPr algn="just" eaLnBrk="1" fontAlgn="auto" hangingPunct="1">
              <a:spcBef>
                <a:spcPts val="0"/>
              </a:spcBef>
              <a:spcAft>
                <a:spcPts val="0"/>
              </a:spcAft>
              <a:defRPr/>
            </a:pPr>
            <a:r>
              <a:rPr lang="es-MX" sz="1400" dirty="0">
                <a:latin typeface="+mn-lt"/>
              </a:rPr>
              <a:t>Confianza. El compromiso de que las familias de los pacientes verán cubiertas sus expectativas.</a:t>
            </a:r>
          </a:p>
          <a:p>
            <a:pPr algn="just" eaLnBrk="1" fontAlgn="auto" hangingPunct="1">
              <a:spcBef>
                <a:spcPts val="0"/>
              </a:spcBef>
              <a:spcAft>
                <a:spcPts val="0"/>
              </a:spcAft>
              <a:defRPr/>
            </a:pPr>
            <a:endParaRPr lang="es-MX" sz="1400" dirty="0">
              <a:latin typeface="+mn-lt"/>
            </a:endParaRPr>
          </a:p>
          <a:p>
            <a:pPr algn="just" eaLnBrk="1" fontAlgn="auto" hangingPunct="1">
              <a:spcBef>
                <a:spcPts val="0"/>
              </a:spcBef>
              <a:spcAft>
                <a:spcPts val="0"/>
              </a:spcAft>
              <a:defRPr/>
            </a:pPr>
            <a:r>
              <a:rPr lang="es-MX" sz="1400" dirty="0">
                <a:latin typeface="+mn-lt"/>
              </a:rPr>
              <a:t>Calidez. Las personas que acuden a SUMA encuentran confort emocional; ambiente protector y solidario.</a:t>
            </a:r>
          </a:p>
        </p:txBody>
      </p:sp>
      <p:sp>
        <p:nvSpPr>
          <p:cNvPr id="11" name="CuadroTexto 10">
            <a:extLst>
              <a:ext uri="{FF2B5EF4-FFF2-40B4-BE49-F238E27FC236}">
                <a16:creationId xmlns:a16="http://schemas.microsoft.com/office/drawing/2014/main" id="{156306B7-4D21-47EF-97B5-BAE89F2321AD}"/>
              </a:ext>
            </a:extLst>
          </p:cNvPr>
          <p:cNvSpPr txBox="1"/>
          <p:nvPr/>
        </p:nvSpPr>
        <p:spPr>
          <a:xfrm>
            <a:off x="6511925" y="2270125"/>
            <a:ext cx="4538663" cy="1631950"/>
          </a:xfrm>
          <a:prstGeom prst="rect">
            <a:avLst/>
          </a:prstGeom>
          <a:noFill/>
        </p:spPr>
        <p:txBody>
          <a:bodyPr>
            <a:spAutoFit/>
          </a:bodyPr>
          <a:lstStyle/>
          <a:p>
            <a:pPr eaLnBrk="1" fontAlgn="auto" hangingPunct="1">
              <a:spcBef>
                <a:spcPts val="0"/>
              </a:spcBef>
              <a:spcAft>
                <a:spcPts val="0"/>
              </a:spcAft>
              <a:defRPr/>
            </a:pPr>
            <a:r>
              <a:rPr lang="es-ES" sz="1600" b="1" dirty="0">
                <a:solidFill>
                  <a:schemeClr val="bg1">
                    <a:lumMod val="50000"/>
                  </a:schemeClr>
                </a:solidFill>
                <a:latin typeface="+mn-lt"/>
              </a:rPr>
              <a:t>Visión</a:t>
            </a:r>
          </a:p>
          <a:p>
            <a:pPr algn="just" eaLnBrk="1" fontAlgn="auto" hangingPunct="1">
              <a:spcBef>
                <a:spcPts val="0"/>
              </a:spcBef>
              <a:spcAft>
                <a:spcPts val="0"/>
              </a:spcAft>
              <a:defRPr/>
            </a:pPr>
            <a:endParaRPr lang="es-ES" sz="1400" dirty="0">
              <a:latin typeface="+mn-lt"/>
            </a:endParaRPr>
          </a:p>
          <a:p>
            <a:pPr algn="just" eaLnBrk="1" fontAlgn="auto" hangingPunct="1">
              <a:spcBef>
                <a:spcPts val="0"/>
              </a:spcBef>
              <a:spcAft>
                <a:spcPts val="0"/>
              </a:spcAft>
              <a:defRPr/>
            </a:pPr>
            <a:r>
              <a:rPr lang="es-MX" sz="1400" dirty="0">
                <a:latin typeface="+mn-lt"/>
              </a:rPr>
              <a:t>Somos una asociación civil sin fines de lucro que brinda atención integral e interdisciplinaria a personas que nacieron con labio y paladar hendido para que puedan tener una rehabilitación completa y por lo tanto una integración social plena.</a:t>
            </a: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n 3">
            <a:extLst>
              <a:ext uri="{FF2B5EF4-FFF2-40B4-BE49-F238E27FC236}">
                <a16:creationId xmlns:a16="http://schemas.microsoft.com/office/drawing/2014/main" id="{D5C26F48-64B4-4141-BD08-E2F633D936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588"/>
            <a:ext cx="12192001"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5" name="docshapegroup1">
            <a:extLst>
              <a:ext uri="{FF2B5EF4-FFF2-40B4-BE49-F238E27FC236}">
                <a16:creationId xmlns:a16="http://schemas.microsoft.com/office/drawing/2014/main" id="{BB3C3891-3A5C-4154-8843-4E1A6F514662}"/>
              </a:ext>
            </a:extLst>
          </p:cNvPr>
          <p:cNvGrpSpPr>
            <a:grpSpLocks/>
          </p:cNvGrpSpPr>
          <p:nvPr/>
        </p:nvGrpSpPr>
        <p:grpSpPr bwMode="auto">
          <a:xfrm>
            <a:off x="471488" y="6172200"/>
            <a:ext cx="5635625" cy="46038"/>
            <a:chOff x="11" y="15587"/>
            <a:chExt cx="12229" cy="72"/>
          </a:xfrm>
        </p:grpSpPr>
        <p:sp>
          <p:nvSpPr>
            <p:cNvPr id="8207" name="docshape2">
              <a:extLst>
                <a:ext uri="{FF2B5EF4-FFF2-40B4-BE49-F238E27FC236}">
                  <a16:creationId xmlns:a16="http://schemas.microsoft.com/office/drawing/2014/main" id="{D4821E4D-D835-4312-95C5-FAA327940F7F}"/>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8208" name="docshape3">
              <a:extLst>
                <a:ext uri="{FF2B5EF4-FFF2-40B4-BE49-F238E27FC236}">
                  <a16:creationId xmlns:a16="http://schemas.microsoft.com/office/drawing/2014/main" id="{14F13289-8029-47B6-A3B0-52BA9E91C85A}"/>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grpSp>
        <p:nvGrpSpPr>
          <p:cNvPr id="8196" name="docshapegroup1">
            <a:extLst>
              <a:ext uri="{FF2B5EF4-FFF2-40B4-BE49-F238E27FC236}">
                <a16:creationId xmlns:a16="http://schemas.microsoft.com/office/drawing/2014/main" id="{DEE8A7D4-0DAE-47BE-86B6-19742FB5C554}"/>
              </a:ext>
            </a:extLst>
          </p:cNvPr>
          <p:cNvGrpSpPr>
            <a:grpSpLocks/>
          </p:cNvGrpSpPr>
          <p:nvPr/>
        </p:nvGrpSpPr>
        <p:grpSpPr bwMode="auto">
          <a:xfrm>
            <a:off x="6084888" y="6172200"/>
            <a:ext cx="5635625" cy="46038"/>
            <a:chOff x="11" y="15587"/>
            <a:chExt cx="12229" cy="72"/>
          </a:xfrm>
        </p:grpSpPr>
        <p:sp>
          <p:nvSpPr>
            <p:cNvPr id="8205" name="docshape2">
              <a:extLst>
                <a:ext uri="{FF2B5EF4-FFF2-40B4-BE49-F238E27FC236}">
                  <a16:creationId xmlns:a16="http://schemas.microsoft.com/office/drawing/2014/main" id="{647060D0-DE84-41EE-A4D4-99CBB81FF49D}"/>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8206" name="docshape3">
              <a:extLst>
                <a:ext uri="{FF2B5EF4-FFF2-40B4-BE49-F238E27FC236}">
                  <a16:creationId xmlns:a16="http://schemas.microsoft.com/office/drawing/2014/main" id="{D16B927D-BA56-47FE-8685-98D8BA91799F}"/>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sp>
        <p:nvSpPr>
          <p:cNvPr id="14" name="Esquina doblada 13">
            <a:hlinkClick r:id="rId3" action="ppaction://hlinksldjump" tooltip="Contenido"/>
            <a:extLst>
              <a:ext uri="{FF2B5EF4-FFF2-40B4-BE49-F238E27FC236}">
                <a16:creationId xmlns:a16="http://schemas.microsoft.com/office/drawing/2014/main" id="{D7D0DF1D-50B8-4928-92A9-8ACA3A24B841}"/>
              </a:ext>
            </a:extLst>
          </p:cNvPr>
          <p:cNvSpPr/>
          <p:nvPr/>
        </p:nvSpPr>
        <p:spPr>
          <a:xfrm>
            <a:off x="11391900" y="452438"/>
            <a:ext cx="195263" cy="268287"/>
          </a:xfrm>
          <a:prstGeom prst="foldedCorner">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5" name="Flecha derecha 14">
            <a:hlinkClick r:id="" action="ppaction://hlinkshowjump?jump=nextslide"/>
            <a:extLst>
              <a:ext uri="{FF2B5EF4-FFF2-40B4-BE49-F238E27FC236}">
                <a16:creationId xmlns:a16="http://schemas.microsoft.com/office/drawing/2014/main" id="{57BA251A-A5D2-4EB9-8E27-B9D9C9D3EBFD}"/>
              </a:ext>
            </a:extLst>
          </p:cNvPr>
          <p:cNvSpPr/>
          <p:nvPr/>
        </p:nvSpPr>
        <p:spPr>
          <a:xfrm>
            <a:off x="11447463" y="836613"/>
            <a:ext cx="128587" cy="203200"/>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6" name="Flecha derecha 15">
            <a:hlinkClick r:id="" action="ppaction://hlinkshowjump?jump=previousslide"/>
            <a:extLst>
              <a:ext uri="{FF2B5EF4-FFF2-40B4-BE49-F238E27FC236}">
                <a16:creationId xmlns:a16="http://schemas.microsoft.com/office/drawing/2014/main" id="{78E5639E-51B7-43E4-849C-63AE19460102}"/>
              </a:ext>
            </a:extLst>
          </p:cNvPr>
          <p:cNvSpPr/>
          <p:nvPr/>
        </p:nvSpPr>
        <p:spPr>
          <a:xfrm rot="10800000">
            <a:off x="11414125" y="1112838"/>
            <a:ext cx="130175" cy="204787"/>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2" name="CuadroTexto 1">
            <a:extLst>
              <a:ext uri="{FF2B5EF4-FFF2-40B4-BE49-F238E27FC236}">
                <a16:creationId xmlns:a16="http://schemas.microsoft.com/office/drawing/2014/main" id="{EB1D1B54-4479-40D8-A5F1-85CFF003C5F9}"/>
              </a:ext>
            </a:extLst>
          </p:cNvPr>
          <p:cNvSpPr txBox="1"/>
          <p:nvPr/>
        </p:nvSpPr>
        <p:spPr>
          <a:xfrm>
            <a:off x="695325" y="523875"/>
            <a:ext cx="1114425" cy="338138"/>
          </a:xfrm>
          <a:prstGeom prst="rect">
            <a:avLst/>
          </a:prstGeom>
          <a:noFill/>
        </p:spPr>
        <p:txBody>
          <a:bodyPr wrap="none">
            <a:spAutoFit/>
          </a:bodyPr>
          <a:lstStyle/>
          <a:p>
            <a:pPr eaLnBrk="1" fontAlgn="auto" hangingPunct="1">
              <a:spcBef>
                <a:spcPts val="0"/>
              </a:spcBef>
              <a:spcAft>
                <a:spcPts val="0"/>
              </a:spcAft>
              <a:defRPr/>
            </a:pPr>
            <a:r>
              <a:rPr lang="es-MX" sz="1600" b="1" dirty="0">
                <a:solidFill>
                  <a:schemeClr val="bg1">
                    <a:lumMod val="50000"/>
                  </a:schemeClr>
                </a:solidFill>
                <a:latin typeface="+mn-lt"/>
              </a:rPr>
              <a:t>Resultados</a:t>
            </a:r>
          </a:p>
        </p:txBody>
      </p:sp>
      <p:sp>
        <p:nvSpPr>
          <p:cNvPr id="8202" name="CuadroTexto 12">
            <a:extLst>
              <a:ext uri="{FF2B5EF4-FFF2-40B4-BE49-F238E27FC236}">
                <a16:creationId xmlns:a16="http://schemas.microsoft.com/office/drawing/2014/main" id="{D709D6C7-FB3A-4706-BAED-1DA7FDC43E99}"/>
              </a:ext>
            </a:extLst>
          </p:cNvPr>
          <p:cNvSpPr txBox="1">
            <a:spLocks noChangeArrowheads="1"/>
          </p:cNvSpPr>
          <p:nvPr/>
        </p:nvSpPr>
        <p:spPr bwMode="auto">
          <a:xfrm>
            <a:off x="2320925" y="1176338"/>
            <a:ext cx="7527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MX" altLang="es-MX" sz="1400"/>
              <a:t>Total anual: </a:t>
            </a:r>
            <a:r>
              <a:rPr lang="es-MX" altLang="es-MX" sz="1400" b="1"/>
              <a:t>8628 Consultas  </a:t>
            </a:r>
            <a:r>
              <a:rPr lang="es-MX" altLang="es-MX" sz="1400"/>
              <a:t>de las cuales:</a:t>
            </a:r>
          </a:p>
        </p:txBody>
      </p:sp>
      <p:graphicFrame>
        <p:nvGraphicFramePr>
          <p:cNvPr id="18" name="Gráfico 17"/>
          <p:cNvGraphicFramePr>
            <a:graphicFrameLocks/>
          </p:cNvGraphicFramePr>
          <p:nvPr>
            <p:extLst>
              <p:ext uri="{D42A27DB-BD31-4B8C-83A1-F6EECF244321}">
                <p14:modId xmlns:p14="http://schemas.microsoft.com/office/powerpoint/2010/main" val="4040923236"/>
              </p:ext>
            </p:extLst>
          </p:nvPr>
        </p:nvGraphicFramePr>
        <p:xfrm>
          <a:off x="821803" y="1875099"/>
          <a:ext cx="10394065" cy="4119301"/>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n 3">
            <a:extLst>
              <a:ext uri="{FF2B5EF4-FFF2-40B4-BE49-F238E27FC236}">
                <a16:creationId xmlns:a16="http://schemas.microsoft.com/office/drawing/2014/main" id="{6ACD2654-8491-49E8-B650-4BAA6D78EF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
            <a:ext cx="12192001"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19" name="docshapegroup1">
            <a:extLst>
              <a:ext uri="{FF2B5EF4-FFF2-40B4-BE49-F238E27FC236}">
                <a16:creationId xmlns:a16="http://schemas.microsoft.com/office/drawing/2014/main" id="{8AD76D6A-5EE1-4ED8-9CCB-37D64D45F36D}"/>
              </a:ext>
            </a:extLst>
          </p:cNvPr>
          <p:cNvGrpSpPr>
            <a:grpSpLocks/>
          </p:cNvGrpSpPr>
          <p:nvPr/>
        </p:nvGrpSpPr>
        <p:grpSpPr bwMode="auto">
          <a:xfrm>
            <a:off x="471488" y="6172200"/>
            <a:ext cx="5635625" cy="46038"/>
            <a:chOff x="11" y="15587"/>
            <a:chExt cx="12229" cy="72"/>
          </a:xfrm>
        </p:grpSpPr>
        <p:sp>
          <p:nvSpPr>
            <p:cNvPr id="9234" name="docshape2">
              <a:extLst>
                <a:ext uri="{FF2B5EF4-FFF2-40B4-BE49-F238E27FC236}">
                  <a16:creationId xmlns:a16="http://schemas.microsoft.com/office/drawing/2014/main" id="{21A3BDC3-6BA4-48B3-8255-62C7353F9B34}"/>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9235" name="docshape3">
              <a:extLst>
                <a:ext uri="{FF2B5EF4-FFF2-40B4-BE49-F238E27FC236}">
                  <a16:creationId xmlns:a16="http://schemas.microsoft.com/office/drawing/2014/main" id="{9949DFD2-DFCC-4FA8-A999-02DCABBC0B65}"/>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grpSp>
        <p:nvGrpSpPr>
          <p:cNvPr id="9220" name="docshapegroup1">
            <a:extLst>
              <a:ext uri="{FF2B5EF4-FFF2-40B4-BE49-F238E27FC236}">
                <a16:creationId xmlns:a16="http://schemas.microsoft.com/office/drawing/2014/main" id="{D1128B87-6D88-4B1C-B316-44E4B52EB5EE}"/>
              </a:ext>
            </a:extLst>
          </p:cNvPr>
          <p:cNvGrpSpPr>
            <a:grpSpLocks/>
          </p:cNvGrpSpPr>
          <p:nvPr/>
        </p:nvGrpSpPr>
        <p:grpSpPr bwMode="auto">
          <a:xfrm>
            <a:off x="6084888" y="6172200"/>
            <a:ext cx="5635625" cy="46038"/>
            <a:chOff x="11" y="15587"/>
            <a:chExt cx="12229" cy="72"/>
          </a:xfrm>
        </p:grpSpPr>
        <p:sp>
          <p:nvSpPr>
            <p:cNvPr id="9232" name="docshape2">
              <a:extLst>
                <a:ext uri="{FF2B5EF4-FFF2-40B4-BE49-F238E27FC236}">
                  <a16:creationId xmlns:a16="http://schemas.microsoft.com/office/drawing/2014/main" id="{6C361AE4-ED41-4388-9644-8B2206C13833}"/>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9233" name="docshape3">
              <a:extLst>
                <a:ext uri="{FF2B5EF4-FFF2-40B4-BE49-F238E27FC236}">
                  <a16:creationId xmlns:a16="http://schemas.microsoft.com/office/drawing/2014/main" id="{640E7C0C-880E-4F1A-89D5-53CEA84E3DFC}"/>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sp>
        <p:nvSpPr>
          <p:cNvPr id="14" name="Esquina doblada 13">
            <a:hlinkClick r:id="rId3" action="ppaction://hlinksldjump" tooltip="Contenido"/>
            <a:extLst>
              <a:ext uri="{FF2B5EF4-FFF2-40B4-BE49-F238E27FC236}">
                <a16:creationId xmlns:a16="http://schemas.microsoft.com/office/drawing/2014/main" id="{5DFE1848-F696-4919-BB54-114D890DC70D}"/>
              </a:ext>
            </a:extLst>
          </p:cNvPr>
          <p:cNvSpPr/>
          <p:nvPr/>
        </p:nvSpPr>
        <p:spPr>
          <a:xfrm>
            <a:off x="11391900" y="452438"/>
            <a:ext cx="195263" cy="268287"/>
          </a:xfrm>
          <a:prstGeom prst="foldedCorner">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5" name="Flecha derecha 14">
            <a:hlinkClick r:id="" action="ppaction://hlinkshowjump?jump=nextslide"/>
            <a:extLst>
              <a:ext uri="{FF2B5EF4-FFF2-40B4-BE49-F238E27FC236}">
                <a16:creationId xmlns:a16="http://schemas.microsoft.com/office/drawing/2014/main" id="{8886BDBA-3316-499A-B8D5-E9523F0C24A7}"/>
              </a:ext>
            </a:extLst>
          </p:cNvPr>
          <p:cNvSpPr/>
          <p:nvPr/>
        </p:nvSpPr>
        <p:spPr>
          <a:xfrm>
            <a:off x="11447463" y="836613"/>
            <a:ext cx="128587" cy="203200"/>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6" name="Flecha derecha 15">
            <a:hlinkClick r:id="" action="ppaction://hlinkshowjump?jump=previousslide"/>
            <a:extLst>
              <a:ext uri="{FF2B5EF4-FFF2-40B4-BE49-F238E27FC236}">
                <a16:creationId xmlns:a16="http://schemas.microsoft.com/office/drawing/2014/main" id="{5BDE9981-E3A6-41FB-8079-A79D272126D3}"/>
              </a:ext>
            </a:extLst>
          </p:cNvPr>
          <p:cNvSpPr/>
          <p:nvPr/>
        </p:nvSpPr>
        <p:spPr>
          <a:xfrm rot="10800000">
            <a:off x="11414125" y="1112838"/>
            <a:ext cx="130175" cy="204787"/>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9224" name="CuadroTexto 35">
            <a:extLst>
              <a:ext uri="{FF2B5EF4-FFF2-40B4-BE49-F238E27FC236}">
                <a16:creationId xmlns:a16="http://schemas.microsoft.com/office/drawing/2014/main" id="{F73A2099-3CC6-4D66-9367-2234B3C6E8C3}"/>
              </a:ext>
            </a:extLst>
          </p:cNvPr>
          <p:cNvSpPr txBox="1">
            <a:spLocks noChangeArrowheads="1"/>
          </p:cNvSpPr>
          <p:nvPr/>
        </p:nvSpPr>
        <p:spPr bwMode="auto">
          <a:xfrm>
            <a:off x="856055" y="938213"/>
            <a:ext cx="4689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MX" altLang="es-MX" sz="1400"/>
              <a:t>Resultado Anual:</a:t>
            </a:r>
          </a:p>
        </p:txBody>
      </p:sp>
      <p:sp>
        <p:nvSpPr>
          <p:cNvPr id="9227" name="CuadroTexto 9">
            <a:extLst>
              <a:ext uri="{FF2B5EF4-FFF2-40B4-BE49-F238E27FC236}">
                <a16:creationId xmlns:a16="http://schemas.microsoft.com/office/drawing/2014/main" id="{5C5465B4-4F15-4C05-8E93-DFABD2DF833F}"/>
              </a:ext>
            </a:extLst>
          </p:cNvPr>
          <p:cNvSpPr txBox="1">
            <a:spLocks noChangeArrowheads="1"/>
          </p:cNvSpPr>
          <p:nvPr/>
        </p:nvSpPr>
        <p:spPr bwMode="auto">
          <a:xfrm>
            <a:off x="7200900" y="5257800"/>
            <a:ext cx="3552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MX" altLang="es-MX" sz="1200"/>
              <a:t>*Datos obtenidos con base en los reportes mensuales</a:t>
            </a:r>
          </a:p>
        </p:txBody>
      </p:sp>
      <p:sp>
        <p:nvSpPr>
          <p:cNvPr id="45" name="CuadroTexto 44">
            <a:extLst>
              <a:ext uri="{FF2B5EF4-FFF2-40B4-BE49-F238E27FC236}">
                <a16:creationId xmlns:a16="http://schemas.microsoft.com/office/drawing/2014/main" id="{44853649-6A62-4DCB-9923-CE1D23C8BB41}"/>
              </a:ext>
            </a:extLst>
          </p:cNvPr>
          <p:cNvSpPr txBox="1"/>
          <p:nvPr/>
        </p:nvSpPr>
        <p:spPr>
          <a:xfrm>
            <a:off x="695325" y="523875"/>
            <a:ext cx="1114425" cy="338138"/>
          </a:xfrm>
          <a:prstGeom prst="rect">
            <a:avLst/>
          </a:prstGeom>
          <a:noFill/>
        </p:spPr>
        <p:txBody>
          <a:bodyPr wrap="none">
            <a:spAutoFit/>
          </a:bodyPr>
          <a:lstStyle/>
          <a:p>
            <a:pPr eaLnBrk="1" fontAlgn="auto" hangingPunct="1">
              <a:spcBef>
                <a:spcPts val="0"/>
              </a:spcBef>
              <a:spcAft>
                <a:spcPts val="0"/>
              </a:spcAft>
              <a:defRPr/>
            </a:pPr>
            <a:r>
              <a:rPr lang="es-MX" sz="1600" b="1" dirty="0">
                <a:solidFill>
                  <a:schemeClr val="bg1">
                    <a:lumMod val="50000"/>
                  </a:schemeClr>
                </a:solidFill>
                <a:latin typeface="+mn-lt"/>
              </a:rPr>
              <a:t>Resultados</a:t>
            </a:r>
          </a:p>
        </p:txBody>
      </p:sp>
      <p:graphicFrame>
        <p:nvGraphicFramePr>
          <p:cNvPr id="20" name="Gráfico 19">
            <a:extLst>
              <a:ext uri="{FF2B5EF4-FFF2-40B4-BE49-F238E27FC236}">
                <a16:creationId xmlns:a16="http://schemas.microsoft.com/office/drawing/2014/main" id="{451D0CCE-9950-4D2F-A71F-DD543B173476}"/>
              </a:ext>
            </a:extLst>
          </p:cNvPr>
          <p:cNvGraphicFramePr/>
          <p:nvPr>
            <p:extLst>
              <p:ext uri="{D42A27DB-BD31-4B8C-83A1-F6EECF244321}">
                <p14:modId xmlns:p14="http://schemas.microsoft.com/office/powerpoint/2010/main" val="844401190"/>
              </p:ext>
            </p:extLst>
          </p:nvPr>
        </p:nvGraphicFramePr>
        <p:xfrm>
          <a:off x="634558" y="1515636"/>
          <a:ext cx="4870140" cy="43499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Gráfico 20">
            <a:extLst>
              <a:ext uri="{FF2B5EF4-FFF2-40B4-BE49-F238E27FC236}">
                <a16:creationId xmlns:a16="http://schemas.microsoft.com/office/drawing/2014/main" id="{6DFF8036-D5DB-46BD-8213-4F61FDEA968D}"/>
              </a:ext>
            </a:extLst>
          </p:cNvPr>
          <p:cNvGraphicFramePr>
            <a:graphicFrameLocks/>
          </p:cNvGraphicFramePr>
          <p:nvPr>
            <p:extLst>
              <p:ext uri="{D42A27DB-BD31-4B8C-83A1-F6EECF244321}">
                <p14:modId xmlns:p14="http://schemas.microsoft.com/office/powerpoint/2010/main" val="1778018825"/>
              </p:ext>
            </p:extLst>
          </p:nvPr>
        </p:nvGraphicFramePr>
        <p:xfrm>
          <a:off x="6150368" y="1111039"/>
          <a:ext cx="5140486" cy="393228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agen 3">
            <a:extLst>
              <a:ext uri="{FF2B5EF4-FFF2-40B4-BE49-F238E27FC236}">
                <a16:creationId xmlns:a16="http://schemas.microsoft.com/office/drawing/2014/main" id="{D84CAF32-EEB9-4FB0-A2BA-55851D3573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588"/>
            <a:ext cx="12192001"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3" name="docshapegroup1">
            <a:extLst>
              <a:ext uri="{FF2B5EF4-FFF2-40B4-BE49-F238E27FC236}">
                <a16:creationId xmlns:a16="http://schemas.microsoft.com/office/drawing/2014/main" id="{2BA0071D-F3CD-4466-9EF0-C79415B4F017}"/>
              </a:ext>
            </a:extLst>
          </p:cNvPr>
          <p:cNvGrpSpPr>
            <a:grpSpLocks/>
          </p:cNvGrpSpPr>
          <p:nvPr/>
        </p:nvGrpSpPr>
        <p:grpSpPr bwMode="auto">
          <a:xfrm>
            <a:off x="471488" y="6172200"/>
            <a:ext cx="5635625" cy="46038"/>
            <a:chOff x="11" y="15587"/>
            <a:chExt cx="12229" cy="72"/>
          </a:xfrm>
        </p:grpSpPr>
        <p:sp>
          <p:nvSpPr>
            <p:cNvPr id="10257" name="docshape2">
              <a:extLst>
                <a:ext uri="{FF2B5EF4-FFF2-40B4-BE49-F238E27FC236}">
                  <a16:creationId xmlns:a16="http://schemas.microsoft.com/office/drawing/2014/main" id="{9B671115-B115-4338-8C06-658290CC0842}"/>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10258" name="docshape3">
              <a:extLst>
                <a:ext uri="{FF2B5EF4-FFF2-40B4-BE49-F238E27FC236}">
                  <a16:creationId xmlns:a16="http://schemas.microsoft.com/office/drawing/2014/main" id="{55C1384D-33A0-43AE-8798-96B80FA4055F}"/>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grpSp>
        <p:nvGrpSpPr>
          <p:cNvPr id="10244" name="docshapegroup1">
            <a:extLst>
              <a:ext uri="{FF2B5EF4-FFF2-40B4-BE49-F238E27FC236}">
                <a16:creationId xmlns:a16="http://schemas.microsoft.com/office/drawing/2014/main" id="{4A78FD38-2E1C-460A-9942-405FB4BDE892}"/>
              </a:ext>
            </a:extLst>
          </p:cNvPr>
          <p:cNvGrpSpPr>
            <a:grpSpLocks/>
          </p:cNvGrpSpPr>
          <p:nvPr/>
        </p:nvGrpSpPr>
        <p:grpSpPr bwMode="auto">
          <a:xfrm>
            <a:off x="6084888" y="6172200"/>
            <a:ext cx="5635625" cy="46038"/>
            <a:chOff x="11" y="15587"/>
            <a:chExt cx="12229" cy="72"/>
          </a:xfrm>
        </p:grpSpPr>
        <p:sp>
          <p:nvSpPr>
            <p:cNvPr id="10255" name="docshape2">
              <a:extLst>
                <a:ext uri="{FF2B5EF4-FFF2-40B4-BE49-F238E27FC236}">
                  <a16:creationId xmlns:a16="http://schemas.microsoft.com/office/drawing/2014/main" id="{11CBCDCE-C872-46A0-9840-1BEB09098BBA}"/>
                </a:ext>
              </a:extLst>
            </p:cNvPr>
            <p:cNvSpPr>
              <a:spLocks noChangeArrowheads="1"/>
            </p:cNvSpPr>
            <p:nvPr/>
          </p:nvSpPr>
          <p:spPr bwMode="auto">
            <a:xfrm>
              <a:off x="11" y="15587"/>
              <a:ext cx="7373" cy="72"/>
            </a:xfrm>
            <a:prstGeom prst="rect">
              <a:avLst/>
            </a:prstGeom>
            <a:solidFill>
              <a:srgbClr val="0075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sp>
          <p:nvSpPr>
            <p:cNvPr id="10256" name="docshape3">
              <a:extLst>
                <a:ext uri="{FF2B5EF4-FFF2-40B4-BE49-F238E27FC236}">
                  <a16:creationId xmlns:a16="http://schemas.microsoft.com/office/drawing/2014/main" id="{AE4DE3B6-5A51-47EA-896B-F561FAC8B23E}"/>
                </a:ext>
              </a:extLst>
            </p:cNvPr>
            <p:cNvSpPr>
              <a:spLocks noChangeArrowheads="1"/>
            </p:cNvSpPr>
            <p:nvPr/>
          </p:nvSpPr>
          <p:spPr bwMode="auto">
            <a:xfrm>
              <a:off x="7384" y="15587"/>
              <a:ext cx="4856" cy="72"/>
            </a:xfrm>
            <a:prstGeom prst="rect">
              <a:avLst/>
            </a:prstGeom>
            <a:solidFill>
              <a:srgbClr val="F5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p>
          </p:txBody>
        </p:sp>
      </p:grpSp>
      <p:sp>
        <p:nvSpPr>
          <p:cNvPr id="14" name="Esquina doblada 13">
            <a:hlinkClick r:id="rId3" action="ppaction://hlinksldjump" tooltip="Contenido"/>
            <a:extLst>
              <a:ext uri="{FF2B5EF4-FFF2-40B4-BE49-F238E27FC236}">
                <a16:creationId xmlns:a16="http://schemas.microsoft.com/office/drawing/2014/main" id="{894D0DD8-83AF-45C9-BF96-3378723E8F96}"/>
              </a:ext>
            </a:extLst>
          </p:cNvPr>
          <p:cNvSpPr/>
          <p:nvPr/>
        </p:nvSpPr>
        <p:spPr>
          <a:xfrm>
            <a:off x="11391900" y="452438"/>
            <a:ext cx="195263" cy="268287"/>
          </a:xfrm>
          <a:prstGeom prst="foldedCorner">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5" name="Flecha derecha 14">
            <a:hlinkClick r:id="" action="ppaction://hlinkshowjump?jump=nextslide"/>
            <a:extLst>
              <a:ext uri="{FF2B5EF4-FFF2-40B4-BE49-F238E27FC236}">
                <a16:creationId xmlns:a16="http://schemas.microsoft.com/office/drawing/2014/main" id="{D53629CE-6D94-4029-9933-EC33AAC2436D}"/>
              </a:ext>
            </a:extLst>
          </p:cNvPr>
          <p:cNvSpPr/>
          <p:nvPr/>
        </p:nvSpPr>
        <p:spPr>
          <a:xfrm>
            <a:off x="11447463" y="836613"/>
            <a:ext cx="128587" cy="203200"/>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6" name="Flecha derecha 15">
            <a:hlinkClick r:id="" action="ppaction://hlinkshowjump?jump=previousslide"/>
            <a:extLst>
              <a:ext uri="{FF2B5EF4-FFF2-40B4-BE49-F238E27FC236}">
                <a16:creationId xmlns:a16="http://schemas.microsoft.com/office/drawing/2014/main" id="{32DD60E3-018A-48CA-80B2-75B47455CD3A}"/>
              </a:ext>
            </a:extLst>
          </p:cNvPr>
          <p:cNvSpPr/>
          <p:nvPr/>
        </p:nvSpPr>
        <p:spPr>
          <a:xfrm rot="10800000">
            <a:off x="11414125" y="1112838"/>
            <a:ext cx="130175" cy="204787"/>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0248" name="CuadroTexto 35">
            <a:extLst>
              <a:ext uri="{FF2B5EF4-FFF2-40B4-BE49-F238E27FC236}">
                <a16:creationId xmlns:a16="http://schemas.microsoft.com/office/drawing/2014/main" id="{4F4A1AF5-B593-4F3A-9E9E-CED7D4ED1600}"/>
              </a:ext>
            </a:extLst>
          </p:cNvPr>
          <p:cNvSpPr txBox="1">
            <a:spLocks noChangeArrowheads="1"/>
          </p:cNvSpPr>
          <p:nvPr/>
        </p:nvSpPr>
        <p:spPr bwMode="auto">
          <a:xfrm>
            <a:off x="985838" y="1039813"/>
            <a:ext cx="4567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MX" altLang="es-MX" sz="1400"/>
              <a:t>Resultado Anual:</a:t>
            </a:r>
          </a:p>
        </p:txBody>
      </p:sp>
      <p:sp>
        <p:nvSpPr>
          <p:cNvPr id="19" name="CuadroTexto 18">
            <a:extLst>
              <a:ext uri="{FF2B5EF4-FFF2-40B4-BE49-F238E27FC236}">
                <a16:creationId xmlns:a16="http://schemas.microsoft.com/office/drawing/2014/main" id="{A9C413A9-185C-4D8D-885B-82968D07EAA9}"/>
              </a:ext>
            </a:extLst>
          </p:cNvPr>
          <p:cNvSpPr txBox="1"/>
          <p:nvPr/>
        </p:nvSpPr>
        <p:spPr>
          <a:xfrm>
            <a:off x="695325" y="523875"/>
            <a:ext cx="1114425" cy="338138"/>
          </a:xfrm>
          <a:prstGeom prst="rect">
            <a:avLst/>
          </a:prstGeom>
          <a:noFill/>
        </p:spPr>
        <p:txBody>
          <a:bodyPr wrap="none">
            <a:spAutoFit/>
          </a:bodyPr>
          <a:lstStyle/>
          <a:p>
            <a:pPr eaLnBrk="1" fontAlgn="auto" hangingPunct="1">
              <a:spcBef>
                <a:spcPts val="0"/>
              </a:spcBef>
              <a:spcAft>
                <a:spcPts val="0"/>
              </a:spcAft>
              <a:defRPr/>
            </a:pPr>
            <a:r>
              <a:rPr lang="es-MX" sz="1600" b="1" dirty="0">
                <a:solidFill>
                  <a:schemeClr val="bg1">
                    <a:lumMod val="50000"/>
                  </a:schemeClr>
                </a:solidFill>
                <a:latin typeface="+mn-lt"/>
              </a:rPr>
              <a:t>Resultados</a:t>
            </a:r>
          </a:p>
        </p:txBody>
      </p:sp>
      <p:graphicFrame>
        <p:nvGraphicFramePr>
          <p:cNvPr id="21" name="Gráfico 20">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1713983882"/>
              </p:ext>
            </p:extLst>
          </p:nvPr>
        </p:nvGraphicFramePr>
        <p:xfrm>
          <a:off x="821030" y="1702137"/>
          <a:ext cx="4896852" cy="3630611"/>
        </p:xfrm>
        <a:graphic>
          <a:graphicData uri="http://schemas.openxmlformats.org/drawingml/2006/chart">
            <c:chart xmlns:c="http://schemas.openxmlformats.org/drawingml/2006/chart" xmlns:r="http://schemas.openxmlformats.org/officeDocument/2006/relationships" r:id="rId4"/>
          </a:graphicData>
        </a:graphic>
      </p:graphicFrame>
      <p:sp>
        <p:nvSpPr>
          <p:cNvPr id="22" name="CuadroTexto 21">
            <a:extLst>
              <a:ext uri="{FF2B5EF4-FFF2-40B4-BE49-F238E27FC236}">
                <a16:creationId xmlns:a16="http://schemas.microsoft.com/office/drawing/2014/main" id="{211F424A-055C-4D37-AA8F-3DB3BF593E83}"/>
              </a:ext>
            </a:extLst>
          </p:cNvPr>
          <p:cNvSpPr txBox="1"/>
          <p:nvPr/>
        </p:nvSpPr>
        <p:spPr>
          <a:xfrm>
            <a:off x="1588967" y="5549624"/>
            <a:ext cx="3553097" cy="276999"/>
          </a:xfrm>
          <a:prstGeom prst="rect">
            <a:avLst/>
          </a:prstGeom>
          <a:noFill/>
        </p:spPr>
        <p:txBody>
          <a:bodyPr wrap="square" rtlCol="0">
            <a:spAutoFit/>
          </a:bodyPr>
          <a:lstStyle/>
          <a:p>
            <a:r>
              <a:rPr lang="es-MX" sz="1200" dirty="0"/>
              <a:t>*Datos obtenidos con base en los reportes mensuales</a:t>
            </a:r>
          </a:p>
        </p:txBody>
      </p:sp>
      <p:graphicFrame>
        <p:nvGraphicFramePr>
          <p:cNvPr id="23" name="Gráfico 22">
            <a:extLst>
              <a:ext uri="{FF2B5EF4-FFF2-40B4-BE49-F238E27FC236}">
                <a16:creationId xmlns:a16="http://schemas.microsoft.com/office/drawing/2014/main" id="{FDB3741C-8ECF-49ED-9A4A-A309533BA8A5}"/>
              </a:ext>
            </a:extLst>
          </p:cNvPr>
          <p:cNvGraphicFramePr>
            <a:graphicFrameLocks/>
          </p:cNvGraphicFramePr>
          <p:nvPr>
            <p:extLst>
              <p:ext uri="{D42A27DB-BD31-4B8C-83A1-F6EECF244321}">
                <p14:modId xmlns:p14="http://schemas.microsoft.com/office/powerpoint/2010/main" val="92707992"/>
              </p:ext>
            </p:extLst>
          </p:nvPr>
        </p:nvGraphicFramePr>
        <p:xfrm>
          <a:off x="6550025" y="862807"/>
          <a:ext cx="4572000" cy="4917778"/>
        </p:xfrm>
        <a:graphic>
          <a:graphicData uri="http://schemas.openxmlformats.org/drawingml/2006/chart">
            <c:chart xmlns:c="http://schemas.openxmlformats.org/drawingml/2006/chart" xmlns:r="http://schemas.openxmlformats.org/officeDocument/2006/relationships" r:id="rId5"/>
          </a:graphicData>
        </a:graphic>
      </p:graphicFrame>
      <p:pic>
        <p:nvPicPr>
          <p:cNvPr id="24" name="Imagen 23">
            <a:extLst>
              <a:ext uri="{FF2B5EF4-FFF2-40B4-BE49-F238E27FC236}">
                <a16:creationId xmlns:a16="http://schemas.microsoft.com/office/drawing/2014/main" id="{5447AC79-C71A-420C-B9FD-AE28368FBF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43047" y="2944318"/>
            <a:ext cx="2619375" cy="1914525"/>
          </a:xfrm>
          <a:prstGeom prst="rect">
            <a:avLst/>
          </a:prstGeom>
        </p:spPr>
      </p:pic>
    </p:spTree>
  </p:cSld>
  <p:clrMapOvr>
    <a:masterClrMapping/>
  </p:clrMapOvr>
  <p:transition spd="slow">
    <p:wipe/>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1879</TotalTime>
  <Words>3986</Words>
  <Application>Microsoft Office PowerPoint</Application>
  <PresentationFormat>Panorámica</PresentationFormat>
  <Paragraphs>390</Paragraphs>
  <Slides>31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31</vt:i4>
      </vt:variant>
    </vt:vector>
  </HeadingPairs>
  <TitlesOfParts>
    <vt:vector size="37" baseType="lpstr">
      <vt:lpstr>Arial</vt:lpstr>
      <vt:lpstr>Arial Unicode MS</vt:lpstr>
      <vt:lpstr>Calibri</vt:lpstr>
      <vt:lpstr>Calibri Light</vt:lpstr>
      <vt:lpstr>Cambria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Enrique</dc:creator>
  <cp:lastModifiedBy>Direccion General</cp:lastModifiedBy>
  <cp:revision>163</cp:revision>
  <cp:lastPrinted>2022-01-13T01:36:53Z</cp:lastPrinted>
  <dcterms:created xsi:type="dcterms:W3CDTF">2022-01-04T22:56:20Z</dcterms:created>
  <dcterms:modified xsi:type="dcterms:W3CDTF">2024-08-28T22:10:39Z</dcterms:modified>
</cp:coreProperties>
</file>